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29" r:id="rId1"/>
  </p:sldMasterIdLst>
  <p:notesMasterIdLst>
    <p:notesMasterId r:id="rId44"/>
  </p:notesMasterIdLst>
  <p:handoutMasterIdLst>
    <p:handoutMasterId r:id="rId45"/>
  </p:handoutMasterIdLst>
  <p:sldIdLst>
    <p:sldId id="256" r:id="rId2"/>
    <p:sldId id="502" r:id="rId3"/>
    <p:sldId id="561" r:id="rId4"/>
    <p:sldId id="622" r:id="rId5"/>
    <p:sldId id="623" r:id="rId6"/>
    <p:sldId id="619" r:id="rId7"/>
    <p:sldId id="624" r:id="rId8"/>
    <p:sldId id="625" r:id="rId9"/>
    <p:sldId id="626" r:id="rId10"/>
    <p:sldId id="627" r:id="rId11"/>
    <p:sldId id="662" r:id="rId12"/>
    <p:sldId id="661" r:id="rId13"/>
    <p:sldId id="651" r:id="rId14"/>
    <p:sldId id="652" r:id="rId15"/>
    <p:sldId id="655" r:id="rId16"/>
    <p:sldId id="656" r:id="rId17"/>
    <p:sldId id="657" r:id="rId18"/>
    <p:sldId id="659" r:id="rId19"/>
    <p:sldId id="660" r:id="rId20"/>
    <p:sldId id="628" r:id="rId21"/>
    <p:sldId id="649" r:id="rId22"/>
    <p:sldId id="629" r:id="rId23"/>
    <p:sldId id="631" r:id="rId24"/>
    <p:sldId id="632" r:id="rId25"/>
    <p:sldId id="633" r:id="rId26"/>
    <p:sldId id="634" r:id="rId27"/>
    <p:sldId id="635" r:id="rId28"/>
    <p:sldId id="636" r:id="rId29"/>
    <p:sldId id="637" r:id="rId30"/>
    <p:sldId id="630" r:id="rId31"/>
    <p:sldId id="663" r:id="rId32"/>
    <p:sldId id="422" r:id="rId33"/>
    <p:sldId id="672" r:id="rId34"/>
    <p:sldId id="668" r:id="rId35"/>
    <p:sldId id="768" r:id="rId36"/>
    <p:sldId id="673" r:id="rId37"/>
    <p:sldId id="674" r:id="rId38"/>
    <p:sldId id="667" r:id="rId39"/>
    <p:sldId id="675" r:id="rId40"/>
    <p:sldId id="669" r:id="rId41"/>
    <p:sldId id="676" r:id="rId42"/>
    <p:sldId id="769" r:id="rId4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1E296DD-BBA4-3645-BAA0-9448D61E581A}">
          <p14:sldIdLst>
            <p14:sldId id="256"/>
            <p14:sldId id="502"/>
            <p14:sldId id="561"/>
            <p14:sldId id="622"/>
            <p14:sldId id="623"/>
            <p14:sldId id="619"/>
            <p14:sldId id="624"/>
            <p14:sldId id="625"/>
            <p14:sldId id="626"/>
            <p14:sldId id="627"/>
            <p14:sldId id="662"/>
            <p14:sldId id="661"/>
            <p14:sldId id="651"/>
            <p14:sldId id="652"/>
            <p14:sldId id="655"/>
            <p14:sldId id="656"/>
            <p14:sldId id="657"/>
            <p14:sldId id="659"/>
            <p14:sldId id="660"/>
            <p14:sldId id="628"/>
            <p14:sldId id="649"/>
            <p14:sldId id="629"/>
            <p14:sldId id="631"/>
            <p14:sldId id="632"/>
            <p14:sldId id="633"/>
            <p14:sldId id="634"/>
            <p14:sldId id="635"/>
            <p14:sldId id="636"/>
            <p14:sldId id="637"/>
            <p14:sldId id="630"/>
            <p14:sldId id="663"/>
            <p14:sldId id="422"/>
            <p14:sldId id="672"/>
            <p14:sldId id="668"/>
            <p14:sldId id="768"/>
            <p14:sldId id="673"/>
            <p14:sldId id="674"/>
            <p14:sldId id="667"/>
            <p14:sldId id="675"/>
            <p14:sldId id="669"/>
            <p14:sldId id="676"/>
            <p14:sldId id="76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BBB59"/>
    <a:srgbClr val="C050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9194" autoAdjust="0"/>
    <p:restoredTop sz="77859" autoAdjust="0"/>
  </p:normalViewPr>
  <p:slideViewPr>
    <p:cSldViewPr snapToGrid="0" snapToObjects="1">
      <p:cViewPr varScale="1">
        <p:scale>
          <a:sx n="80" d="100"/>
          <a:sy n="80" d="100"/>
        </p:scale>
        <p:origin x="1192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36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BF8044-1598-EF4E-BBDA-D110E031C231}" type="datetimeFigureOut">
              <a:rPr lang="en-US" smtClean="0"/>
              <a:t>10/17/19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2F2A42-ED51-374F-BBBC-F1258454E8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5528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EE2225-873F-6F40-BA29-3AE101B223B8}" type="datetimeFigureOut">
              <a:rPr lang="en-US" smtClean="0"/>
              <a:t>10/17/19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00F789-BC41-F84C-B61C-313B216D0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78845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5473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6244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0697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3705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924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notice, all are convex</a:t>
            </a:r>
          </a:p>
          <a:p>
            <a:pPr marL="171450" indent="-171450">
              <a:buFontTx/>
              <a:buChar char="-"/>
            </a:pPr>
            <a:r>
              <a:rPr lang="en-US" dirty="0"/>
              <a:t>all (except hinge) are differentiable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3207C-337C-5744-B32B-244402CD9E3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2325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5341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3232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1798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8600"/>
            <a:ext cx="7772400" cy="4571999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8800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800600"/>
            <a:ext cx="6858000" cy="914400"/>
          </a:xfrm>
        </p:spPr>
        <p:txBody>
          <a:bodyPr/>
          <a:lstStyle>
            <a:lvl1pPr marL="0" indent="0" algn="l">
              <a:buNone/>
              <a:defRPr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CMSC320</a:t>
            </a:r>
          </a:p>
        </p:txBody>
      </p:sp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A9B540C-44DA-4F69-89C9-7C84606640D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CMSC320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CMSC320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/>
          </p:cNvSpPr>
          <p:nvPr>
            <p:ph type="title"/>
          </p:nvPr>
        </p:nvSpPr>
        <p:spPr>
          <a:xfrm>
            <a:off x="401836" y="928687"/>
            <a:ext cx="8340328" cy="2232422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03" name="Shape 103"/>
          <p:cNvSpPr>
            <a:spLocks noGrp="1"/>
          </p:cNvSpPr>
          <p:nvPr>
            <p:ph type="body" sz="half" idx="1"/>
          </p:nvPr>
        </p:nvSpPr>
        <p:spPr>
          <a:xfrm>
            <a:off x="401836" y="3536156"/>
            <a:ext cx="8340328" cy="223242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None/>
            </a:lvl1pPr>
            <a:lvl2pPr marL="0" indent="0">
              <a:spcBef>
                <a:spcPts val="0"/>
              </a:spcBef>
              <a:buSzTx/>
              <a:buNone/>
            </a:lvl2pPr>
            <a:lvl3pPr marL="0" indent="0">
              <a:spcBef>
                <a:spcPts val="0"/>
              </a:spcBef>
              <a:buSzTx/>
              <a:buNone/>
            </a:lvl3pPr>
            <a:lvl4pPr marL="0" indent="0">
              <a:spcBef>
                <a:spcPts val="0"/>
              </a:spcBef>
              <a:buSzTx/>
              <a:buNone/>
            </a:lvl4pPr>
            <a:lvl5pPr marL="0" indent="0">
              <a:spcBef>
                <a:spcPts val="0"/>
              </a:spcBef>
              <a:buSzTx/>
              <a:buNone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4" name="Shape 104"/>
          <p:cNvSpPr>
            <a:spLocks noGrp="1"/>
          </p:cNvSpPr>
          <p:nvPr>
            <p:ph type="sldNum" sz="quarter" idx="2"/>
          </p:nvPr>
        </p:nvSpPr>
        <p:spPr>
          <a:xfrm>
            <a:off x="8626078" y="6509742"/>
            <a:ext cx="181666" cy="175594"/>
          </a:xfrm>
          <a:prstGeom prst="rect">
            <a:avLst/>
          </a:prstGeom>
        </p:spPr>
        <p:txBody>
          <a:bodyPr/>
          <a:lstStyle>
            <a:lvl1pPr algn="l"/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05995747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190500"/>
            <a:ext cx="7010400" cy="15271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0" y="1905000"/>
            <a:ext cx="3429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5105400" y="1905000"/>
            <a:ext cx="34290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5105400" y="4038600"/>
            <a:ext cx="34290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0"/>
          </p:nvPr>
        </p:nvSpPr>
        <p:spPr>
          <a:xfrm>
            <a:off x="3276600" y="6248400"/>
            <a:ext cx="28956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CMSC320</a:t>
            </a:r>
          </a:p>
        </p:txBody>
      </p:sp>
      <p:sp>
        <p:nvSpPr>
          <p:cNvPr id="7" name="Slide Number Placeholder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1524000" y="6248400"/>
            <a:ext cx="12954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10D9C24-4811-4412-B047-FB2E14103E4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124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CMSC320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47800"/>
            <a:ext cx="7772400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28601"/>
            <a:ext cx="7772400" cy="10668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CMSC320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3068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016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CMSC320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7632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7632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3208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3208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CMSC320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CMSC320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CMSC320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CMSC320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9000877" cy="484632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715000"/>
            <a:ext cx="8153400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CMSC320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4953000"/>
            <a:ext cx="8153400" cy="762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57912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7620000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57500" y="6492875"/>
            <a:ext cx="3429000" cy="2838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ctr"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US"/>
              <a:t>CMSC320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 b="1">
                <a:solidFill>
                  <a:schemeClr val="tx2"/>
                </a:solidFill>
              </a:defRPr>
            </a:lvl1pPr>
          </a:lstStyle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001124" y="0"/>
            <a:ext cx="142876" cy="1371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001124" y="1371600"/>
            <a:ext cx="142876" cy="5486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732" r:id="rId3"/>
    <p:sldLayoutId id="2147483733" r:id="rId4"/>
    <p:sldLayoutId id="2147483734" r:id="rId5"/>
    <p:sldLayoutId id="2147483735" r:id="rId6"/>
    <p:sldLayoutId id="2147483736" r:id="rId7"/>
    <p:sldLayoutId id="2147483737" r:id="rId8"/>
    <p:sldLayoutId id="2147483738" r:id="rId9"/>
    <p:sldLayoutId id="2147483739" r:id="rId10"/>
    <p:sldLayoutId id="2147483740" r:id="rId11"/>
    <p:sldLayoutId id="2147483741" r:id="rId12"/>
    <p:sldLayoutId id="2147483742" r:id="rId13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 cap="all" spc="-6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emf"/><Relationship Id="rId4" Type="http://schemas.openxmlformats.org/officeDocument/2006/relationships/image" Target="../media/image23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3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emf"/><Relationship Id="rId5" Type="http://schemas.openxmlformats.org/officeDocument/2006/relationships/image" Target="../media/image22.emf"/><Relationship Id="rId4" Type="http://schemas.openxmlformats.org/officeDocument/2006/relationships/image" Target="../media/image21.e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List_of_machine_learning_concepts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27.w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2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38.png"/><Relationship Id="rId4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emf"/><Relationship Id="rId3" Type="http://schemas.openxmlformats.org/officeDocument/2006/relationships/image" Target="../media/image42.png"/><Relationship Id="rId7" Type="http://schemas.openxmlformats.org/officeDocument/2006/relationships/image" Target="../media/image45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emf"/><Relationship Id="rId5" Type="http://schemas.openxmlformats.org/officeDocument/2006/relationships/image" Target="../media/image43.emf"/><Relationship Id="rId4" Type="http://schemas.openxmlformats.org/officeDocument/2006/relationships/image" Target="../media/image40.png"/><Relationship Id="rId9" Type="http://schemas.openxmlformats.org/officeDocument/2006/relationships/image" Target="../media/image47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tif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5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image" Target="../media/image55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tiff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image" Target="../media/image65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47343"/>
            <a:ext cx="7772400" cy="3783744"/>
          </a:xfrm>
        </p:spPr>
        <p:txBody>
          <a:bodyPr>
            <a:normAutofit/>
          </a:bodyPr>
          <a:lstStyle/>
          <a:p>
            <a:r>
              <a:rPr lang="en-US" sz="4000" dirty="0"/>
              <a:t>Introduction to </a:t>
            </a:r>
            <a:br>
              <a:rPr lang="en-US" sz="4000" dirty="0"/>
            </a:br>
            <a:r>
              <a:rPr lang="en-US" sz="4000" dirty="0"/>
              <a:t>Data Science</a:t>
            </a:r>
            <a:endParaRPr lang="en-US" sz="4800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2923507"/>
            <a:ext cx="6858000" cy="1455988"/>
          </a:xfrm>
        </p:spPr>
        <p:txBody>
          <a:bodyPr/>
          <a:lstStyle/>
          <a:p>
            <a:r>
              <a:rPr lang="en-US" dirty="0"/>
              <a:t>John P Dickerson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4942795"/>
            <a:ext cx="257638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Lecture #16 – 10/17/2019</a:t>
            </a:r>
          </a:p>
          <a:p>
            <a:r>
              <a:rPr lang="en-US" sz="1600" b="1" dirty="0"/>
              <a:t>Lecture #19 – 10/29/2019</a:t>
            </a:r>
          </a:p>
          <a:p>
            <a:endParaRPr lang="en-US" sz="1600" b="1" dirty="0"/>
          </a:p>
          <a:p>
            <a:r>
              <a:rPr lang="en-US" sz="1600" b="1" dirty="0"/>
              <a:t>CMSC320</a:t>
            </a:r>
          </a:p>
          <a:p>
            <a:r>
              <a:rPr lang="en-US" sz="1600" b="1" dirty="0"/>
              <a:t>Tuesdays &amp; Thursdays</a:t>
            </a:r>
          </a:p>
          <a:p>
            <a:r>
              <a:rPr lang="en-US" sz="1600" b="1" dirty="0"/>
              <a:t>5:00pm – 6:15pm</a:t>
            </a:r>
            <a:endParaRPr lang="en-US" sz="16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55713" y="5080696"/>
            <a:ext cx="3721993" cy="1293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5995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620000" cy="1371600"/>
          </a:xfrm>
        </p:spPr>
        <p:txBody>
          <a:bodyPr/>
          <a:lstStyle/>
          <a:p>
            <a:r>
              <a:rPr lang="en-US"/>
              <a:t>How do I machine learn?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7844118" cy="4373563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What is the hypothesis function?</a:t>
            </a:r>
          </a:p>
          <a:p>
            <a:pPr marL="914400" lvl="1" indent="-457200"/>
            <a:r>
              <a:rPr lang="en-US" dirty="0"/>
              <a:t>Domain knowledge and EDA can help here.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What is the loss function?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b="0" dirty="0"/>
              <a:t>We’ve discussed two already: squared and absolute.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How do we solve the optimization problem?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dirty="0"/>
              <a:t>(We’ll cover gradient descent and stochastic gradient descent in class, but if you are interested, take CMSC422!)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10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3054153" y="4566944"/>
            <a:ext cx="2650211" cy="2064609"/>
            <a:chOff x="3054153" y="4566944"/>
            <a:chExt cx="2650211" cy="2064609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89797" y="4566944"/>
              <a:ext cx="2378924" cy="1903598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3054153" y="6369943"/>
              <a:ext cx="265021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i="1" dirty="0"/>
                <a:t>First GIS result for “optimization”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84714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997" y="0"/>
            <a:ext cx="8953003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484" y="5354321"/>
            <a:ext cx="6825916" cy="1371600"/>
          </a:xfrm>
        </p:spPr>
        <p:txBody>
          <a:bodyPr/>
          <a:lstStyle/>
          <a:p>
            <a:r>
              <a:rPr lang="en-US" dirty="0"/>
              <a:t>Aside: </a:t>
            </a:r>
            <a:r>
              <a:rPr lang="en-US"/>
              <a:t>Loss functions</a:t>
            </a:r>
          </a:p>
        </p:txBody>
      </p:sp>
    </p:spTree>
    <p:extLst>
      <p:ext uri="{BB962C8B-B14F-4D97-AF65-F5344CB8AC3E}">
        <p14:creationId xmlns:p14="http://schemas.microsoft.com/office/powerpoint/2010/main" val="2193039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aside about loss 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Say we’re back to classifying documents into: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 err="1"/>
              <a:t>hates_cats</a:t>
            </a:r>
            <a:r>
              <a:rPr lang="en-US" b="0" dirty="0"/>
              <a:t>, translated to label y = -1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 err="1"/>
              <a:t>likes_cats</a:t>
            </a:r>
            <a:r>
              <a:rPr lang="en-US" b="0" dirty="0"/>
              <a:t>, translated to label y = +1</a:t>
            </a:r>
          </a:p>
          <a:p>
            <a:r>
              <a:rPr lang="en-US" dirty="0"/>
              <a:t>We want some parameter vector </a:t>
            </a:r>
            <a:r>
              <a:rPr lang="el-GR" i="1" dirty="0"/>
              <a:t>θ</a:t>
            </a:r>
            <a:r>
              <a:rPr lang="en-US" i="1" dirty="0"/>
              <a:t> </a:t>
            </a:r>
            <a:r>
              <a:rPr lang="en-US" dirty="0"/>
              <a:t>such that: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𝝍</a:t>
            </a:r>
            <a:r>
              <a:rPr lang="en-US" baseline="-25000" dirty="0" err="1"/>
              <a:t>x</a:t>
            </a:r>
            <a:r>
              <a:rPr lang="en-US" b="0" i="1" baseline="-25000" dirty="0" err="1"/>
              <a:t>y</a:t>
            </a:r>
            <a:r>
              <a:rPr lang="en-US" b="0" i="1" dirty="0"/>
              <a:t> &gt;</a:t>
            </a:r>
            <a:r>
              <a:rPr lang="en-US" b="0" dirty="0"/>
              <a:t> 0 if the feature vector x is of class </a:t>
            </a:r>
            <a:r>
              <a:rPr lang="en-US" b="0" dirty="0" err="1"/>
              <a:t>likes_cat</a:t>
            </a:r>
            <a:r>
              <a:rPr lang="en-US" b="0" dirty="0"/>
              <a:t>; (y = +1)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𝝍</a:t>
            </a:r>
            <a:r>
              <a:rPr lang="en-US" baseline="-25000" dirty="0" err="1"/>
              <a:t>x</a:t>
            </a:r>
            <a:r>
              <a:rPr lang="en-US" b="0" i="1" baseline="-25000" dirty="0" err="1"/>
              <a:t>y</a:t>
            </a:r>
            <a:r>
              <a:rPr lang="en-US" b="0" i="1" dirty="0"/>
              <a:t> &lt;</a:t>
            </a:r>
            <a:r>
              <a:rPr lang="en-US" b="0" dirty="0"/>
              <a:t> 0 if x’s label is y = -1</a:t>
            </a:r>
          </a:p>
          <a:p>
            <a:r>
              <a:rPr lang="en-US" dirty="0"/>
              <a:t>We want a hyperplane that </a:t>
            </a:r>
            <a:r>
              <a:rPr lang="en-US" dirty="0">
                <a:solidFill>
                  <a:schemeClr val="tx2"/>
                </a:solidFill>
              </a:rPr>
              <a:t>separates</a:t>
            </a:r>
            <a:r>
              <a:rPr lang="en-US" dirty="0"/>
              <a:t> positive examples from negative examples.</a:t>
            </a:r>
          </a:p>
          <a:p>
            <a:r>
              <a:rPr lang="en-US" dirty="0"/>
              <a:t>Why not use </a:t>
            </a:r>
            <a:r>
              <a:rPr lang="en-US" dirty="0">
                <a:solidFill>
                  <a:schemeClr val="tx2"/>
                </a:solidFill>
              </a:rPr>
              <a:t>0/1 loss</a:t>
            </a:r>
            <a:r>
              <a:rPr lang="en-US" dirty="0"/>
              <a:t>; that is, the number of wrong answers?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12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5429" y="5545199"/>
            <a:ext cx="4269539" cy="857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22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7676147" cy="1371600"/>
          </a:xfrm>
        </p:spPr>
        <p:txBody>
          <a:bodyPr>
            <a:normAutofit/>
          </a:bodyPr>
          <a:lstStyle/>
          <a:p>
            <a:r>
              <a:rPr lang="en-US" dirty="0"/>
              <a:t>Minimizing 0/1 loss in a </a:t>
            </a:r>
            <a:r>
              <a:rPr lang="en-US" dirty="0">
                <a:solidFill>
                  <a:schemeClr val="tx1"/>
                </a:solidFill>
              </a:rPr>
              <a:t>single</a:t>
            </a:r>
            <a:r>
              <a:rPr lang="en-US" dirty="0"/>
              <a:t> dimension</a:t>
            </a:r>
          </a:p>
        </p:txBody>
      </p:sp>
      <p:cxnSp>
        <p:nvCxnSpPr>
          <p:cNvPr id="4" name="Straight Connector 3"/>
          <p:cNvCxnSpPr/>
          <p:nvPr/>
        </p:nvCxnSpPr>
        <p:spPr>
          <a:xfrm flipH="1">
            <a:off x="1774300" y="5302097"/>
            <a:ext cx="5221990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1774300" y="3367353"/>
            <a:ext cx="0" cy="193474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527048" y="2998021"/>
            <a:ext cx="504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loss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117075" y="5552720"/>
            <a:ext cx="70162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Each time we change </a:t>
            </a:r>
            <a:r>
              <a:rPr lang="el-GR" sz="2000" i="1" dirty="0"/>
              <a:t>θ</a:t>
            </a:r>
            <a:r>
              <a:rPr lang="en-US" sz="2000" dirty="0"/>
              <a:t> such that the example is right (wrong) the loss will increase (decrease)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1774300" y="2998021"/>
            <a:ext cx="5221990" cy="1969832"/>
            <a:chOff x="1774300" y="2998021"/>
            <a:chExt cx="5221990" cy="1969832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1774300" y="3584964"/>
              <a:ext cx="565322" cy="0"/>
            </a:xfrm>
            <a:prstGeom prst="line">
              <a:avLst/>
            </a:prstGeom>
            <a:ln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2339622" y="3584964"/>
              <a:ext cx="0" cy="508000"/>
            </a:xfrm>
            <a:prstGeom prst="line">
              <a:avLst/>
            </a:prstGeom>
            <a:ln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339622" y="4092964"/>
              <a:ext cx="550334" cy="0"/>
            </a:xfrm>
            <a:prstGeom prst="line">
              <a:avLst/>
            </a:prstGeom>
            <a:ln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889956" y="2998021"/>
              <a:ext cx="0" cy="1094943"/>
            </a:xfrm>
            <a:prstGeom prst="line">
              <a:avLst/>
            </a:prstGeom>
            <a:ln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H="1">
              <a:off x="2889956" y="2998021"/>
              <a:ext cx="1016000" cy="0"/>
            </a:xfrm>
            <a:prstGeom prst="line">
              <a:avLst/>
            </a:prstGeom>
            <a:ln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flipV="1">
              <a:off x="3905956" y="2998021"/>
              <a:ext cx="0" cy="1645277"/>
            </a:xfrm>
            <a:prstGeom prst="line">
              <a:avLst/>
            </a:prstGeom>
            <a:ln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3905956" y="4643298"/>
              <a:ext cx="931333" cy="0"/>
            </a:xfrm>
            <a:prstGeom prst="line">
              <a:avLst/>
            </a:prstGeom>
            <a:ln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4837289" y="4643298"/>
              <a:ext cx="0" cy="324555"/>
            </a:xfrm>
            <a:prstGeom prst="line">
              <a:avLst/>
            </a:prstGeom>
            <a:ln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4837289" y="4957975"/>
              <a:ext cx="550333" cy="0"/>
            </a:xfrm>
            <a:prstGeom prst="line">
              <a:avLst/>
            </a:prstGeom>
            <a:ln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flipV="1">
              <a:off x="5387622" y="3367353"/>
              <a:ext cx="0" cy="1577922"/>
            </a:xfrm>
            <a:prstGeom prst="line">
              <a:avLst/>
            </a:prstGeom>
            <a:ln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flipH="1">
              <a:off x="5387623" y="3367353"/>
              <a:ext cx="1086555" cy="1"/>
            </a:xfrm>
            <a:prstGeom prst="line">
              <a:avLst/>
            </a:prstGeom>
            <a:ln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 flipV="1">
              <a:off x="6474178" y="3367353"/>
              <a:ext cx="1" cy="1600500"/>
            </a:xfrm>
            <a:prstGeom prst="line">
              <a:avLst/>
            </a:prstGeom>
            <a:ln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6474179" y="4957975"/>
              <a:ext cx="522111" cy="0"/>
            </a:xfrm>
            <a:prstGeom prst="line">
              <a:avLst/>
            </a:prstGeom>
            <a:ln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TextBox 44"/>
          <p:cNvSpPr txBox="1"/>
          <p:nvPr/>
        </p:nvSpPr>
        <p:spPr>
          <a:xfrm>
            <a:off x="7137400" y="5093631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i="1" dirty="0"/>
              <a:t>θ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1475" y="1566195"/>
            <a:ext cx="4711700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090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/>
      <p:bldP spid="4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620000" cy="1371600"/>
          </a:xfrm>
        </p:spPr>
        <p:txBody>
          <a:bodyPr/>
          <a:lstStyle/>
          <a:p>
            <a:r>
              <a:rPr lang="en-US" dirty="0"/>
              <a:t>Minimizing 0/1 loss over </a:t>
            </a:r>
            <a:r>
              <a:rPr lang="en-US" dirty="0">
                <a:solidFill>
                  <a:schemeClr val="tx1"/>
                </a:solidFill>
              </a:rPr>
              <a:t>all</a:t>
            </a:r>
            <a:r>
              <a:rPr lang="en-US" dirty="0"/>
              <a:t> </a:t>
            </a:r>
            <a:r>
              <a:rPr lang="el-GR" dirty="0"/>
              <a:t>θ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57200" y="3272590"/>
            <a:ext cx="7620000" cy="2853574"/>
          </a:xfrm>
        </p:spPr>
        <p:txBody>
          <a:bodyPr/>
          <a:lstStyle/>
          <a:p>
            <a:r>
              <a:rPr lang="en-US" dirty="0"/>
              <a:t>This is NP-hard.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Small changes in any </a:t>
            </a:r>
            <a:r>
              <a:rPr lang="el-GR" b="0" i="1" dirty="0"/>
              <a:t>θ</a:t>
            </a:r>
            <a:r>
              <a:rPr lang="en-US" b="0" dirty="0"/>
              <a:t> can have large changes in the loss (the change isn’t continuous)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There can be many local minima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At any give point, we don’t have much information to direct us towards any minima</a:t>
            </a:r>
          </a:p>
          <a:p>
            <a:r>
              <a:rPr lang="en-US" dirty="0"/>
              <a:t>Maybe we should consider other loss functions.</a:t>
            </a:r>
          </a:p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6650" y="1677403"/>
            <a:ext cx="6261100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637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620000" cy="1371600"/>
          </a:xfrm>
        </p:spPr>
        <p:txBody>
          <a:bodyPr/>
          <a:lstStyle/>
          <a:p>
            <a:r>
              <a:rPr lang="en-US"/>
              <a:t>Desirable properties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4427621"/>
            <a:ext cx="7620000" cy="1698542"/>
          </a:xfrm>
        </p:spPr>
        <p:txBody>
          <a:bodyPr>
            <a:normAutofit fontScale="92500"/>
          </a:bodyPr>
          <a:lstStyle/>
          <a:p>
            <a:r>
              <a:rPr lang="en-US" dirty="0"/>
              <a:t>What are some desirable properties of a loss function????????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Continuous</a:t>
            </a:r>
            <a:r>
              <a:rPr lang="en-US" dirty="0"/>
              <a:t> so we get a local indication of the direction of minimization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Only one (i.e., </a:t>
            </a:r>
            <a:r>
              <a:rPr lang="en-US" dirty="0">
                <a:solidFill>
                  <a:schemeClr val="tx2"/>
                </a:solidFill>
              </a:rPr>
              <a:t>global</a:t>
            </a:r>
            <a:r>
              <a:rPr lang="en-US" dirty="0"/>
              <a:t>) minimum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851071" y="2060753"/>
            <a:ext cx="7602481" cy="2009044"/>
            <a:chOff x="851071" y="2060753"/>
            <a:chExt cx="7602481" cy="2009044"/>
          </a:xfrm>
        </p:grpSpPr>
        <p:cxnSp>
          <p:nvCxnSpPr>
            <p:cNvPr id="24" name="Straight Connector 23"/>
            <p:cNvCxnSpPr/>
            <p:nvPr/>
          </p:nvCxnSpPr>
          <p:spPr>
            <a:xfrm flipH="1">
              <a:off x="1163978" y="3885130"/>
              <a:ext cx="7289574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1163978" y="2576149"/>
              <a:ext cx="0" cy="1308981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/>
            <p:cNvSpPr txBox="1"/>
            <p:nvPr/>
          </p:nvSpPr>
          <p:spPr>
            <a:xfrm>
              <a:off x="911764" y="2060753"/>
              <a:ext cx="5044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loss</a:t>
              </a:r>
            </a:p>
          </p:txBody>
        </p:sp>
        <p:sp>
          <p:nvSpPr>
            <p:cNvPr id="30" name="Freeform 29"/>
            <p:cNvSpPr/>
            <p:nvPr/>
          </p:nvSpPr>
          <p:spPr>
            <a:xfrm>
              <a:off x="2005526" y="2420926"/>
              <a:ext cx="4219222" cy="1467629"/>
            </a:xfrm>
            <a:custGeom>
              <a:avLst/>
              <a:gdLst>
                <a:gd name="connsiteX0" fmla="*/ 4219222 w 4219222"/>
                <a:gd name="connsiteY0" fmla="*/ 0 h 1467629"/>
                <a:gd name="connsiteX1" fmla="*/ 2102556 w 4219222"/>
                <a:gd name="connsiteY1" fmla="*/ 1467556 h 1467629"/>
                <a:gd name="connsiteX2" fmla="*/ 0 w 4219222"/>
                <a:gd name="connsiteY2" fmla="*/ 70556 h 1467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19222" h="1467629">
                  <a:moveTo>
                    <a:pt x="4219222" y="0"/>
                  </a:moveTo>
                  <a:cubicBezTo>
                    <a:pt x="3512491" y="727898"/>
                    <a:pt x="2805760" y="1455797"/>
                    <a:pt x="2102556" y="1467556"/>
                  </a:cubicBezTo>
                  <a:cubicBezTo>
                    <a:pt x="1399352" y="1479315"/>
                    <a:pt x="0" y="70556"/>
                    <a:pt x="0" y="70556"/>
                  </a:cubicBezTo>
                </a:path>
              </a:pathLst>
            </a:custGeom>
            <a:ln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851071" y="3700465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l-GR" i="1" dirty="0"/>
                <a:t>θ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69204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Convex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“A function is convex if the line segment between any two points on its graph lies above it.”</a:t>
            </a:r>
          </a:p>
          <a:p>
            <a:r>
              <a:rPr lang="en-US" dirty="0"/>
              <a:t>Formally, given function </a:t>
            </a:r>
            <a:r>
              <a:rPr lang="en-US" i="1" dirty="0"/>
              <a:t>f</a:t>
            </a:r>
            <a:r>
              <a:rPr lang="en-US" dirty="0"/>
              <a:t> and two points x, y:</a:t>
            </a:r>
          </a:p>
          <a:p>
            <a:endParaRPr lang="en-US" dirty="0"/>
          </a:p>
        </p:txBody>
      </p:sp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49283" y="3007473"/>
            <a:ext cx="5727700" cy="2667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1799" y="3787664"/>
            <a:ext cx="4270802" cy="2704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29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Surrogate loss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For many applications, we really would like to minimize the 0/1 loss</a:t>
            </a:r>
          </a:p>
          <a:p>
            <a:endParaRPr lang="en-US" dirty="0"/>
          </a:p>
          <a:p>
            <a:r>
              <a:rPr lang="en-US" dirty="0"/>
              <a:t>A </a:t>
            </a:r>
            <a:r>
              <a:rPr lang="en-US" dirty="0">
                <a:solidFill>
                  <a:schemeClr val="tx2"/>
                </a:solidFill>
              </a:rPr>
              <a:t>surrogate loss function</a:t>
            </a:r>
            <a:r>
              <a:rPr lang="en-US" dirty="0"/>
              <a:t> is a loss function that provides an upper bound on the actual loss function (in this case, 0/1)</a:t>
            </a:r>
          </a:p>
          <a:p>
            <a:endParaRPr lang="en-US" dirty="0"/>
          </a:p>
          <a:p>
            <a:r>
              <a:rPr lang="en-US" dirty="0"/>
              <a:t>We’d like to identify </a:t>
            </a:r>
            <a:r>
              <a:rPr lang="en-US" dirty="0">
                <a:solidFill>
                  <a:schemeClr val="tx2"/>
                </a:solidFill>
              </a:rPr>
              <a:t>convex</a:t>
            </a:r>
            <a:r>
              <a:rPr lang="en-US" dirty="0"/>
              <a:t> surrogate loss functions to make them easier to minimize</a:t>
            </a:r>
          </a:p>
          <a:p>
            <a:endParaRPr lang="en-US" dirty="0"/>
          </a:p>
          <a:p>
            <a:r>
              <a:rPr lang="en-US" dirty="0"/>
              <a:t>Key to a loss function is how it scores the difference between the actual label y and the predicted label y’</a:t>
            </a:r>
          </a:p>
        </p:txBody>
      </p:sp>
    </p:spTree>
    <p:extLst>
      <p:ext uri="{BB962C8B-B14F-4D97-AF65-F5344CB8AC3E}">
        <p14:creationId xmlns:p14="http://schemas.microsoft.com/office/powerpoint/2010/main" val="805743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Surrogate loss functions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0/1 loss:</a:t>
            </a:r>
          </a:p>
          <a:p>
            <a:r>
              <a:rPr lang="en-US" dirty="0"/>
              <a:t>Any ideas for surrogate loss functions ??????????</a:t>
            </a:r>
            <a:br>
              <a:rPr lang="en-US" dirty="0"/>
            </a:br>
            <a:r>
              <a:rPr lang="en-US" dirty="0"/>
              <a:t>Want: a function that is continuous and convex and upper bounds the 0/1 loss.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Hinge:</a:t>
            </a:r>
            <a:br>
              <a:rPr lang="en-US" dirty="0"/>
            </a:br>
            <a:endParaRPr lang="en-US" dirty="0"/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Exponential:</a:t>
            </a:r>
            <a:br>
              <a:rPr lang="en-US" dirty="0"/>
            </a:br>
            <a:endParaRPr lang="en-US" dirty="0"/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Squared:</a:t>
            </a:r>
          </a:p>
          <a:p>
            <a:endParaRPr lang="en-US" dirty="0"/>
          </a:p>
          <a:p>
            <a:r>
              <a:rPr lang="en-US" dirty="0"/>
              <a:t>What do each of these penalize?????????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5322" y="1682687"/>
            <a:ext cx="3695700" cy="4699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1364" y="3188311"/>
            <a:ext cx="4686300" cy="4699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8248" y="4625387"/>
            <a:ext cx="3390900" cy="5207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22592" y="3856633"/>
            <a:ext cx="2717800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37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8029074" cy="676814"/>
          </a:xfrm>
        </p:spPr>
        <p:txBody>
          <a:bodyPr/>
          <a:lstStyle/>
          <a:p>
            <a:r>
              <a:rPr lang="en-US" dirty="0"/>
              <a:t>Surrogate loss functions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91732" y="795466"/>
            <a:ext cx="988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0/1 loss: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91732" y="2637475"/>
            <a:ext cx="1409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Squared loss: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91732" y="1409469"/>
            <a:ext cx="76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Hinge: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91732" y="2023472"/>
            <a:ext cx="1303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Exponential: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71211" y="3363772"/>
            <a:ext cx="6201052" cy="382537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0994" y="831260"/>
            <a:ext cx="3695700" cy="4699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00994" y="1386937"/>
            <a:ext cx="4686300" cy="4699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00994" y="1942614"/>
            <a:ext cx="2717800" cy="5334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00994" y="2561791"/>
            <a:ext cx="3390900" cy="5207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448926" y="5694947"/>
            <a:ext cx="2261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(Recall: y in {-1, +1})</a:t>
            </a:r>
          </a:p>
        </p:txBody>
      </p:sp>
    </p:spTree>
    <p:extLst>
      <p:ext uri="{BB962C8B-B14F-4D97-AF65-F5344CB8AC3E}">
        <p14:creationId xmlns:p14="http://schemas.microsoft.com/office/powerpoint/2010/main" val="1016998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Lecture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07575" y="2044932"/>
            <a:ext cx="1296786" cy="1978429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Data collection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1604361" y="2044932"/>
            <a:ext cx="1781694" cy="1978429"/>
            <a:chOff x="1604361" y="2044932"/>
            <a:chExt cx="1781694" cy="1978429"/>
          </a:xfrm>
        </p:grpSpPr>
        <p:sp>
          <p:nvSpPr>
            <p:cNvPr id="6" name="Rounded Rectangle 5"/>
            <p:cNvSpPr/>
            <p:nvPr/>
          </p:nvSpPr>
          <p:spPr>
            <a:xfrm>
              <a:off x="2089269" y="2044932"/>
              <a:ext cx="1296786" cy="1978429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Data processing</a:t>
              </a:r>
            </a:p>
          </p:txBody>
        </p:sp>
        <p:cxnSp>
          <p:nvCxnSpPr>
            <p:cNvPr id="11" name="Straight Arrow Connector 10"/>
            <p:cNvCxnSpPr>
              <a:stCxn id="5" idx="3"/>
              <a:endCxn id="6" idx="1"/>
            </p:cNvCxnSpPr>
            <p:nvPr/>
          </p:nvCxnSpPr>
          <p:spPr>
            <a:xfrm>
              <a:off x="1604361" y="3034147"/>
              <a:ext cx="4849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cxnSp>
        <p:nvCxnSpPr>
          <p:cNvPr id="13" name="Curved Connector 12"/>
          <p:cNvCxnSpPr>
            <a:stCxn id="6" idx="2"/>
            <a:endCxn id="5" idx="2"/>
          </p:cNvCxnSpPr>
          <p:nvPr/>
        </p:nvCxnSpPr>
        <p:spPr>
          <a:xfrm rot="5400000">
            <a:off x="1846815" y="3132514"/>
            <a:ext cx="12700" cy="1781694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grpSp>
        <p:nvGrpSpPr>
          <p:cNvPr id="17" name="Group 16"/>
          <p:cNvGrpSpPr/>
          <p:nvPr/>
        </p:nvGrpSpPr>
        <p:grpSpPr>
          <a:xfrm>
            <a:off x="3386055" y="2044932"/>
            <a:ext cx="1781694" cy="1978429"/>
            <a:chOff x="3386055" y="2044932"/>
            <a:chExt cx="1781694" cy="1978429"/>
          </a:xfrm>
          <a:solidFill>
            <a:schemeClr val="accent3"/>
          </a:solidFill>
        </p:grpSpPr>
        <p:sp>
          <p:nvSpPr>
            <p:cNvPr id="7" name="Rounded Rectangle 6"/>
            <p:cNvSpPr/>
            <p:nvPr/>
          </p:nvSpPr>
          <p:spPr>
            <a:xfrm>
              <a:off x="3870963" y="2044932"/>
              <a:ext cx="1296786" cy="1978429"/>
            </a:xfrm>
            <a:prstGeom prst="roundRect">
              <a:avLst/>
            </a:prstGeom>
            <a:grpFill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Exploratory analysis</a:t>
              </a:r>
            </a:p>
            <a:p>
              <a:pPr algn="ctr"/>
              <a:r>
                <a:rPr lang="en-US" sz="1400" dirty="0"/>
                <a:t>&amp;</a:t>
              </a:r>
            </a:p>
            <a:p>
              <a:pPr algn="ctr"/>
              <a:r>
                <a:rPr lang="en-US" sz="1400" dirty="0"/>
                <a:t>Data </a:t>
              </a:r>
              <a:r>
                <a:rPr lang="en-US" sz="1400" dirty="0" err="1"/>
                <a:t>viz</a:t>
              </a:r>
              <a:endParaRPr lang="en-US" sz="1400" dirty="0"/>
            </a:p>
          </p:txBody>
        </p:sp>
        <p:cxnSp>
          <p:nvCxnSpPr>
            <p:cNvPr id="16" name="Straight Arrow Connector 15"/>
            <p:cNvCxnSpPr>
              <a:stCxn id="6" idx="3"/>
              <a:endCxn id="7" idx="1"/>
            </p:cNvCxnSpPr>
            <p:nvPr/>
          </p:nvCxnSpPr>
          <p:spPr>
            <a:xfrm>
              <a:off x="3386055" y="3034147"/>
              <a:ext cx="484908" cy="0"/>
            </a:xfrm>
            <a:prstGeom prst="straightConnector1">
              <a:avLst/>
            </a:prstGeom>
            <a:grpFill/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962318" y="4017011"/>
            <a:ext cx="3563388" cy="12700"/>
            <a:chOff x="962318" y="4017011"/>
            <a:chExt cx="3563388" cy="12700"/>
          </a:xfrm>
        </p:grpSpPr>
        <p:cxnSp>
          <p:nvCxnSpPr>
            <p:cNvPr id="19" name="Curved Connector 18"/>
            <p:cNvCxnSpPr>
              <a:stCxn id="7" idx="2"/>
              <a:endCxn id="6" idx="2"/>
            </p:cNvCxnSpPr>
            <p:nvPr/>
          </p:nvCxnSpPr>
          <p:spPr>
            <a:xfrm rot="5400000">
              <a:off x="3628509" y="3132514"/>
              <a:ext cx="12700" cy="1781694"/>
            </a:xfrm>
            <a:prstGeom prst="curvedConnector3">
              <a:avLst>
                <a:gd name="adj1" fmla="val 1800000"/>
              </a:avLst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1" name="Curved Connector 20"/>
            <p:cNvCxnSpPr>
              <a:stCxn id="7" idx="2"/>
              <a:endCxn id="5" idx="2"/>
            </p:cNvCxnSpPr>
            <p:nvPr/>
          </p:nvCxnSpPr>
          <p:spPr>
            <a:xfrm rot="5400000">
              <a:off x="2737662" y="2241667"/>
              <a:ext cx="12700" cy="3563388"/>
            </a:xfrm>
            <a:prstGeom prst="curvedConnector3">
              <a:avLst>
                <a:gd name="adj1" fmla="val 3763638"/>
              </a:avLst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26" name="Group 25"/>
          <p:cNvGrpSpPr/>
          <p:nvPr/>
        </p:nvGrpSpPr>
        <p:grpSpPr>
          <a:xfrm>
            <a:off x="5167749" y="2044932"/>
            <a:ext cx="1781694" cy="1978429"/>
            <a:chOff x="5167749" y="2044932"/>
            <a:chExt cx="1781694" cy="1978429"/>
          </a:xfrm>
        </p:grpSpPr>
        <p:sp>
          <p:nvSpPr>
            <p:cNvPr id="8" name="Rounded Rectangle 7"/>
            <p:cNvSpPr/>
            <p:nvPr/>
          </p:nvSpPr>
          <p:spPr>
            <a:xfrm>
              <a:off x="5652657" y="2044932"/>
              <a:ext cx="1296786" cy="1978429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Analysis, hypothesis testing, &amp; ML</a:t>
              </a:r>
            </a:p>
          </p:txBody>
        </p:sp>
        <p:cxnSp>
          <p:nvCxnSpPr>
            <p:cNvPr id="25" name="Straight Arrow Connector 24"/>
            <p:cNvCxnSpPr>
              <a:stCxn id="7" idx="3"/>
              <a:endCxn id="8" idx="1"/>
            </p:cNvCxnSpPr>
            <p:nvPr/>
          </p:nvCxnSpPr>
          <p:spPr>
            <a:xfrm>
              <a:off x="5167749" y="3034147"/>
              <a:ext cx="4849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962318" y="4017011"/>
            <a:ext cx="5345082" cy="12700"/>
            <a:chOff x="962318" y="4017011"/>
            <a:chExt cx="5345082" cy="12700"/>
          </a:xfrm>
        </p:grpSpPr>
        <p:cxnSp>
          <p:nvCxnSpPr>
            <p:cNvPr id="34" name="Curved Connector 33"/>
            <p:cNvCxnSpPr>
              <a:stCxn id="8" idx="2"/>
              <a:endCxn id="7" idx="2"/>
            </p:cNvCxnSpPr>
            <p:nvPr/>
          </p:nvCxnSpPr>
          <p:spPr>
            <a:xfrm rot="5400000">
              <a:off x="5410203" y="3132514"/>
              <a:ext cx="12700" cy="1781694"/>
            </a:xfrm>
            <a:prstGeom prst="curvedConnector3">
              <a:avLst>
                <a:gd name="adj1" fmla="val 1800000"/>
              </a:avLst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6" name="Curved Connector 35"/>
            <p:cNvCxnSpPr>
              <a:stCxn id="8" idx="2"/>
              <a:endCxn id="6" idx="2"/>
            </p:cNvCxnSpPr>
            <p:nvPr/>
          </p:nvCxnSpPr>
          <p:spPr>
            <a:xfrm rot="5400000">
              <a:off x="4519356" y="2241667"/>
              <a:ext cx="12700" cy="3563388"/>
            </a:xfrm>
            <a:prstGeom prst="curvedConnector3">
              <a:avLst>
                <a:gd name="adj1" fmla="val 3894543"/>
              </a:avLst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9" name="Curved Connector 38"/>
            <p:cNvCxnSpPr>
              <a:stCxn id="8" idx="2"/>
              <a:endCxn id="5" idx="2"/>
            </p:cNvCxnSpPr>
            <p:nvPr/>
          </p:nvCxnSpPr>
          <p:spPr>
            <a:xfrm rot="5400000">
              <a:off x="3628509" y="1350820"/>
              <a:ext cx="12700" cy="5345082"/>
            </a:xfrm>
            <a:prstGeom prst="curvedConnector3">
              <a:avLst>
                <a:gd name="adj1" fmla="val 5858181"/>
              </a:avLst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44" name="Group 43"/>
          <p:cNvGrpSpPr/>
          <p:nvPr/>
        </p:nvGrpSpPr>
        <p:grpSpPr>
          <a:xfrm>
            <a:off x="6949443" y="2044932"/>
            <a:ext cx="1781694" cy="1978429"/>
            <a:chOff x="6949443" y="2044932"/>
            <a:chExt cx="1781694" cy="1978429"/>
          </a:xfrm>
        </p:grpSpPr>
        <p:sp>
          <p:nvSpPr>
            <p:cNvPr id="9" name="Rounded Rectangle 8"/>
            <p:cNvSpPr/>
            <p:nvPr/>
          </p:nvSpPr>
          <p:spPr>
            <a:xfrm>
              <a:off x="7434351" y="2044932"/>
              <a:ext cx="1296786" cy="1978429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Insight &amp; Policy Decision</a:t>
              </a:r>
            </a:p>
          </p:txBody>
        </p:sp>
        <p:cxnSp>
          <p:nvCxnSpPr>
            <p:cNvPr id="43" name="Straight Arrow Connector 42"/>
            <p:cNvCxnSpPr>
              <a:stCxn id="8" idx="3"/>
              <a:endCxn id="9" idx="1"/>
            </p:cNvCxnSpPr>
            <p:nvPr/>
          </p:nvCxnSpPr>
          <p:spPr>
            <a:xfrm>
              <a:off x="6949443" y="3034147"/>
              <a:ext cx="4849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6" name="Group 55"/>
          <p:cNvGrpSpPr/>
          <p:nvPr/>
        </p:nvGrpSpPr>
        <p:grpSpPr>
          <a:xfrm>
            <a:off x="962318" y="4017011"/>
            <a:ext cx="7126776" cy="12700"/>
            <a:chOff x="962318" y="4017011"/>
            <a:chExt cx="7126776" cy="12700"/>
          </a:xfrm>
        </p:grpSpPr>
        <p:cxnSp>
          <p:nvCxnSpPr>
            <p:cNvPr id="46" name="Curved Connector 45"/>
            <p:cNvCxnSpPr>
              <a:stCxn id="9" idx="2"/>
              <a:endCxn id="8" idx="2"/>
            </p:cNvCxnSpPr>
            <p:nvPr/>
          </p:nvCxnSpPr>
          <p:spPr>
            <a:xfrm rot="5400000">
              <a:off x="7191897" y="3132514"/>
              <a:ext cx="12700" cy="1781694"/>
            </a:xfrm>
            <a:prstGeom prst="curvedConnector3">
              <a:avLst>
                <a:gd name="adj1" fmla="val 1800000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Curved Connector 47"/>
            <p:cNvCxnSpPr>
              <a:stCxn id="9" idx="2"/>
              <a:endCxn id="7" idx="2"/>
            </p:cNvCxnSpPr>
            <p:nvPr/>
          </p:nvCxnSpPr>
          <p:spPr>
            <a:xfrm rot="5400000">
              <a:off x="6301050" y="2241667"/>
              <a:ext cx="12700" cy="3563388"/>
            </a:xfrm>
            <a:prstGeom prst="curvedConnector3">
              <a:avLst>
                <a:gd name="adj1" fmla="val 3501819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Curved Connector 50"/>
            <p:cNvCxnSpPr>
              <a:stCxn id="9" idx="2"/>
              <a:endCxn id="6" idx="2"/>
            </p:cNvCxnSpPr>
            <p:nvPr/>
          </p:nvCxnSpPr>
          <p:spPr>
            <a:xfrm rot="5400000">
              <a:off x="5410203" y="1350820"/>
              <a:ext cx="12700" cy="5345082"/>
            </a:xfrm>
            <a:prstGeom prst="curvedConnector3">
              <a:avLst>
                <a:gd name="adj1" fmla="val 5989094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Curved Connector 53"/>
            <p:cNvCxnSpPr>
              <a:stCxn id="9" idx="2"/>
              <a:endCxn id="5" idx="2"/>
            </p:cNvCxnSpPr>
            <p:nvPr/>
          </p:nvCxnSpPr>
          <p:spPr>
            <a:xfrm rot="5400000">
              <a:off x="4519356" y="459973"/>
              <a:ext cx="12700" cy="7126776"/>
            </a:xfrm>
            <a:prstGeom prst="curvedConnector3">
              <a:avLst>
                <a:gd name="adj1" fmla="val 8345457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70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620000" cy="1371600"/>
          </a:xfrm>
        </p:spPr>
        <p:txBody>
          <a:bodyPr/>
          <a:lstStyle/>
          <a:p>
            <a:r>
              <a:rPr lang="en-US" dirty="0"/>
              <a:t>Some </a:t>
            </a:r>
            <a:r>
              <a:rPr lang="en-US"/>
              <a:t>ML algorithms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20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294086"/>
              </p:ext>
            </p:extLst>
          </p:nvPr>
        </p:nvGraphicFramePr>
        <p:xfrm>
          <a:off x="457200" y="1669717"/>
          <a:ext cx="7996988" cy="4595562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9992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992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9924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9924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65054"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Hypothesis 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Loss 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Optimization</a:t>
                      </a:r>
                      <a:r>
                        <a:rPr lang="en-US" baseline="0" dirty="0"/>
                        <a:t> Approach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5054">
                <a:tc>
                  <a:txBody>
                    <a:bodyPr/>
                    <a:lstStyle/>
                    <a:p>
                      <a:r>
                        <a:rPr lang="en-US" dirty="0"/>
                        <a:t>Least squares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Linear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Squared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Analytical or GD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5054">
                <a:tc>
                  <a:txBody>
                    <a:bodyPr/>
                    <a:lstStyle/>
                    <a:p>
                      <a:r>
                        <a:rPr lang="en-US" dirty="0"/>
                        <a:t>Linear regression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Linear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Squared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Analytical or GD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5054">
                <a:tc>
                  <a:txBody>
                    <a:bodyPr/>
                    <a:lstStyle/>
                    <a:p>
                      <a:r>
                        <a:rPr lang="en-US" dirty="0"/>
                        <a:t>Support Vector Machine (SVM)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Linear,</a:t>
                      </a:r>
                      <a:r>
                        <a:rPr lang="en-US" baseline="0" dirty="0"/>
                        <a:t> Kernel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Hinge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Analytical</a:t>
                      </a:r>
                      <a:r>
                        <a:rPr lang="en-US" baseline="0" dirty="0"/>
                        <a:t> or GD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5054">
                <a:tc>
                  <a:txBody>
                    <a:bodyPr/>
                    <a:lstStyle/>
                    <a:p>
                      <a:r>
                        <a:rPr lang="en-US" dirty="0"/>
                        <a:t>Perceptron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Linear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Perceptron</a:t>
                      </a:r>
                      <a:r>
                        <a:rPr lang="en-US" baseline="0" dirty="0"/>
                        <a:t> criterion (~Hinge)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Perceptron algorithm</a:t>
                      </a:r>
                      <a:r>
                        <a:rPr lang="en-US" baseline="0" dirty="0"/>
                        <a:t>, others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5054">
                <a:tc>
                  <a:txBody>
                    <a:bodyPr/>
                    <a:lstStyle/>
                    <a:p>
                      <a:r>
                        <a:rPr lang="en-US" dirty="0"/>
                        <a:t>Neural</a:t>
                      </a:r>
                      <a:r>
                        <a:rPr lang="en-US" baseline="0" dirty="0"/>
                        <a:t> Networks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Composed</a:t>
                      </a:r>
                      <a:r>
                        <a:rPr lang="en-US" baseline="0" dirty="0"/>
                        <a:t> </a:t>
                      </a:r>
                      <a:r>
                        <a:rPr lang="en-US" dirty="0"/>
                        <a:t>nonlinear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Squared, Hinge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SGD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65054">
                <a:tc>
                  <a:txBody>
                    <a:bodyPr/>
                    <a:lstStyle/>
                    <a:p>
                      <a:r>
                        <a:rPr lang="en-US" dirty="0"/>
                        <a:t>Decision</a:t>
                      </a:r>
                      <a:r>
                        <a:rPr lang="en-US" baseline="0" dirty="0"/>
                        <a:t> Trees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Hierarchical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halfplanes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Greedy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65054">
                <a:tc>
                  <a:txBody>
                    <a:bodyPr/>
                    <a:lstStyle/>
                    <a:p>
                      <a:r>
                        <a:rPr lang="en-US" dirty="0"/>
                        <a:t>Naïve Bayes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Linear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Joint probability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#SAT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240630" y="6513094"/>
            <a:ext cx="83098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/>
              <a:t>Follow the white rabbit: </a:t>
            </a:r>
            <a:r>
              <a:rPr lang="en-US" sz="1600" dirty="0">
                <a:hlinkClick r:id="rId2"/>
              </a:rPr>
              <a:t>https://en.wikipedia.org/wiki/List_of_machine_learning_concepts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123331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21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-128337"/>
            <a:ext cx="9144000" cy="698633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4378" y="1828800"/>
            <a:ext cx="91440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8190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620000" cy="1371600"/>
          </a:xfrm>
        </p:spPr>
        <p:txBody>
          <a:bodyPr/>
          <a:lstStyle/>
          <a:p>
            <a:r>
              <a:rPr lang="en-US" dirty="0"/>
              <a:t>Recall: Linear Regression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22</a:t>
            </a:fld>
            <a:endParaRPr lang="en-US"/>
          </a:p>
        </p:txBody>
      </p:sp>
      <p:graphicFrame>
        <p:nvGraphicFramePr>
          <p:cNvPr id="5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3868882"/>
              </p:ext>
            </p:extLst>
          </p:nvPr>
        </p:nvGraphicFramePr>
        <p:xfrm>
          <a:off x="1213183" y="1736716"/>
          <a:ext cx="6503069" cy="43353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6" name="Graph" r:id="rId3" imgW="5486400" imgH="3657600" progId="MtbGraph.Document">
                  <p:embed/>
                </p:oleObj>
              </mc:Choice>
              <mc:Fallback>
                <p:oleObj name="Graph" r:id="rId3" imgW="5486400" imgH="3657600" progId="MtbGraph.Document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3183" y="1736716"/>
                        <a:ext cx="6503069" cy="433538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24477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620000" cy="1371600"/>
          </a:xfrm>
        </p:spPr>
        <p:txBody>
          <a:bodyPr>
            <a:normAutofit/>
          </a:bodyPr>
          <a:lstStyle/>
          <a:p>
            <a:r>
              <a:rPr lang="en-US" dirty="0"/>
              <a:t>Linear regression as Machine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Let’s consider linear regression that minimizes the sum of squared error, i.e., least squares </a:t>
            </a:r>
            <a:r>
              <a:rPr lang="mr-IN" dirty="0"/>
              <a:t>…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Hypothesis function:   ????????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Linear</a:t>
            </a:r>
            <a:r>
              <a:rPr lang="en-US" dirty="0"/>
              <a:t> hypothesis function 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Loss function:   ????????</a:t>
            </a:r>
          </a:p>
          <a:p>
            <a:pPr marL="914400" lvl="1" indent="-457200"/>
            <a:r>
              <a:rPr lang="en-US" dirty="0">
                <a:solidFill>
                  <a:schemeClr val="tx2"/>
                </a:solidFill>
              </a:rPr>
              <a:t>Squared</a:t>
            </a:r>
            <a:r>
              <a:rPr lang="en-US" dirty="0"/>
              <a:t> error loss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Optimization problem:   ????????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2203" y="2841458"/>
            <a:ext cx="2120900" cy="533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2688" y="4067717"/>
            <a:ext cx="3111500" cy="6477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8553" y="5465467"/>
            <a:ext cx="5067300" cy="111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678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620000" cy="1371600"/>
          </a:xfrm>
        </p:spPr>
        <p:txBody>
          <a:bodyPr>
            <a:normAutofit/>
          </a:bodyPr>
          <a:lstStyle/>
          <a:p>
            <a:r>
              <a:rPr lang="en-US"/>
              <a:t>Linear regression as Machine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Rewrite inputs: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Rewrite optimization problem: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275" y="2323254"/>
            <a:ext cx="8280400" cy="2120900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2998370" y="1476192"/>
            <a:ext cx="4316830" cy="1166743"/>
            <a:chOff x="2998370" y="1524318"/>
            <a:chExt cx="4316830" cy="1166743"/>
          </a:xfrm>
        </p:grpSpPr>
        <p:cxnSp>
          <p:nvCxnSpPr>
            <p:cNvPr id="7" name="Straight Arrow Connector 6"/>
            <p:cNvCxnSpPr/>
            <p:nvPr/>
          </p:nvCxnSpPr>
          <p:spPr>
            <a:xfrm flipH="1">
              <a:off x="2998370" y="2133598"/>
              <a:ext cx="1268830" cy="55746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>
              <a:off x="4562475" y="2133598"/>
              <a:ext cx="1950620" cy="55746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3192379" y="1524318"/>
              <a:ext cx="412282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chemeClr val="accent3"/>
                  </a:solidFill>
                </a:rPr>
                <a:t>Each row is a feature vector paired with a label for a single input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7190540" y="1974931"/>
            <a:ext cx="1929230" cy="1121195"/>
            <a:chOff x="7190540" y="1974931"/>
            <a:chExt cx="1929230" cy="1121195"/>
          </a:xfrm>
        </p:grpSpPr>
        <p:cxnSp>
          <p:nvCxnSpPr>
            <p:cNvPr id="16" name="Straight Arrow Connector 15"/>
            <p:cNvCxnSpPr/>
            <p:nvPr/>
          </p:nvCxnSpPr>
          <p:spPr>
            <a:xfrm flipH="1">
              <a:off x="8309811" y="2323254"/>
              <a:ext cx="80210" cy="77287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7190540" y="1974931"/>
              <a:ext cx="19292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>
                  <a:solidFill>
                    <a:schemeClr val="accent5"/>
                  </a:solidFill>
                </a:rPr>
                <a:t>m</a:t>
              </a:r>
              <a:r>
                <a:rPr lang="en-US" dirty="0">
                  <a:solidFill>
                    <a:schemeClr val="accent5"/>
                  </a:solidFill>
                </a:rPr>
                <a:t> labeled inputs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4507830" y="3383704"/>
            <a:ext cx="1315452" cy="908967"/>
            <a:chOff x="4507830" y="3383704"/>
            <a:chExt cx="1315452" cy="908967"/>
          </a:xfrm>
        </p:grpSpPr>
        <p:cxnSp>
          <p:nvCxnSpPr>
            <p:cNvPr id="20" name="Straight Arrow Connector 19"/>
            <p:cNvCxnSpPr/>
            <p:nvPr/>
          </p:nvCxnSpPr>
          <p:spPr>
            <a:xfrm flipH="1" flipV="1">
              <a:off x="4610601" y="3383704"/>
              <a:ext cx="490788" cy="55567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4507830" y="3923339"/>
              <a:ext cx="13154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>
                  <a:solidFill>
                    <a:schemeClr val="accent4"/>
                  </a:solidFill>
                </a:rPr>
                <a:t>n</a:t>
              </a:r>
              <a:r>
                <a:rPr lang="en-US" dirty="0">
                  <a:solidFill>
                    <a:schemeClr val="accent4"/>
                  </a:solidFill>
                </a:rPr>
                <a:t> features</a:t>
              </a:r>
            </a:p>
          </p:txBody>
        </p:sp>
      </p:grpSp>
      <p:pic>
        <p:nvPicPr>
          <p:cNvPr id="23" name="Picture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7556" y="4818060"/>
            <a:ext cx="3797300" cy="965200"/>
          </a:xfrm>
          <a:prstGeom prst="rect">
            <a:avLst/>
          </a:prstGeom>
        </p:spPr>
      </p:pic>
      <p:grpSp>
        <p:nvGrpSpPr>
          <p:cNvPr id="26" name="Group 25"/>
          <p:cNvGrpSpPr/>
          <p:nvPr/>
        </p:nvGrpSpPr>
        <p:grpSpPr>
          <a:xfrm>
            <a:off x="5418390" y="6425180"/>
            <a:ext cx="3296486" cy="421758"/>
            <a:chOff x="5418390" y="6505390"/>
            <a:chExt cx="3296486" cy="421758"/>
          </a:xfrm>
        </p:grpSpPr>
        <p:sp>
          <p:nvSpPr>
            <p:cNvPr id="24" name="TextBox 23"/>
            <p:cNvSpPr txBox="1"/>
            <p:nvPr/>
          </p:nvSpPr>
          <p:spPr>
            <a:xfrm>
              <a:off x="5418390" y="6512151"/>
              <a:ext cx="32964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*Recall: </a:t>
              </a:r>
            </a:p>
          </p:txBody>
        </p:sp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380667" y="6505390"/>
              <a:ext cx="1943100" cy="42175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94450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4400" y="4109721"/>
            <a:ext cx="4165600" cy="2616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7620000" cy="2931695"/>
          </a:xfrm>
        </p:spPr>
        <p:txBody>
          <a:bodyPr/>
          <a:lstStyle/>
          <a:p>
            <a:r>
              <a:rPr lang="en-US" dirty="0"/>
              <a:t>In Lecture 11, we showed that the mean is the point that minimizes the residual sum of squares: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Solved minimization by finding point where derivative is zero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(Convex functions like RSS </a:t>
            </a:r>
            <a:r>
              <a:rPr lang="en-US" b="0" dirty="0">
                <a:sym typeface="Wingdings"/>
              </a:rPr>
              <a:t> single global minimum.)</a:t>
            </a:r>
          </a:p>
          <a:p>
            <a:r>
              <a:rPr lang="en-US" dirty="0">
                <a:sym typeface="Wingdings"/>
              </a:rPr>
              <a:t>The </a:t>
            </a:r>
            <a:r>
              <a:rPr lang="en-US" dirty="0">
                <a:solidFill>
                  <a:schemeClr val="tx2"/>
                </a:solidFill>
                <a:sym typeface="Wingdings"/>
              </a:rPr>
              <a:t>gradient</a:t>
            </a:r>
            <a:r>
              <a:rPr lang="en-US" dirty="0">
                <a:sym typeface="Wingdings"/>
              </a:rPr>
              <a:t> is the multivariate generalization of a derivative.</a:t>
            </a:r>
          </a:p>
          <a:p>
            <a:r>
              <a:rPr lang="en-US" dirty="0">
                <a:sym typeface="Wingdings"/>
              </a:rPr>
              <a:t>For a function                           the gradient is a vector of all </a:t>
            </a:r>
            <a:r>
              <a:rPr lang="en-US" i="1" dirty="0">
                <a:sym typeface="Wingdings"/>
              </a:rPr>
              <a:t>n</a:t>
            </a:r>
            <a:r>
              <a:rPr lang="en-US" dirty="0">
                <a:sym typeface="Wingdings"/>
              </a:rPr>
              <a:t> partial derivatives: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25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4637" y="3743199"/>
            <a:ext cx="1803400" cy="52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880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26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1016000" y="1391921"/>
            <a:ext cx="7112000" cy="5414210"/>
            <a:chOff x="1016000" y="1391921"/>
            <a:chExt cx="7112000" cy="541421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16000" y="1391921"/>
              <a:ext cx="7112000" cy="5334000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3673643" y="6436799"/>
              <a:ext cx="39089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Gradient of </a:t>
              </a:r>
              <a:r>
                <a:rPr lang="mr-IN" i="1" dirty="0" err="1"/>
                <a:t>f</a:t>
              </a:r>
              <a:r>
                <a:rPr lang="mr-IN" dirty="0"/>
                <a:t>(</a:t>
              </a:r>
              <a:r>
                <a:rPr lang="mr-IN" i="1" dirty="0" err="1"/>
                <a:t>x</a:t>
              </a:r>
              <a:r>
                <a:rPr lang="mr-IN" dirty="0" err="1"/>
                <a:t>,</a:t>
              </a:r>
              <a:r>
                <a:rPr lang="mr-IN" i="1" dirty="0" err="1"/>
                <a:t>y</a:t>
              </a:r>
              <a:r>
                <a:rPr lang="mr-IN" dirty="0"/>
                <a:t>) = </a:t>
              </a:r>
              <a:r>
                <a:rPr lang="mr-IN" i="1" dirty="0" err="1"/>
                <a:t>xe</a:t>
              </a:r>
              <a:r>
                <a:rPr lang="mr-IN" baseline="30000" dirty="0"/>
                <a:t>−(</a:t>
              </a:r>
              <a:r>
                <a:rPr lang="mr-IN" i="1" baseline="30000" dirty="0"/>
                <a:t>x</a:t>
              </a:r>
              <a:r>
                <a:rPr lang="mr-IN" baseline="30000" dirty="0"/>
                <a:t>2 + </a:t>
              </a:r>
              <a:r>
                <a:rPr lang="mr-IN" i="1" baseline="30000" dirty="0"/>
                <a:t>y</a:t>
              </a:r>
              <a:r>
                <a:rPr lang="mr-IN" baseline="30000" dirty="0"/>
                <a:t>2)</a:t>
              </a:r>
              <a:endParaRPr lang="en-US" baseline="30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011336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Minimizing a multivariate function involves finding a point where the gradient is zero:</a:t>
            </a:r>
          </a:p>
          <a:p>
            <a:endParaRPr lang="en-US" dirty="0"/>
          </a:p>
          <a:p>
            <a:r>
              <a:rPr lang="en-US" dirty="0"/>
              <a:t>Points where the gradient is zero are </a:t>
            </a:r>
            <a:r>
              <a:rPr lang="en-US" dirty="0">
                <a:solidFill>
                  <a:schemeClr val="tx2"/>
                </a:solidFill>
              </a:rPr>
              <a:t>local</a:t>
            </a:r>
            <a:r>
              <a:rPr lang="en-US" dirty="0"/>
              <a:t> minima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If the function is convex, also a </a:t>
            </a:r>
            <a:r>
              <a:rPr lang="en-US" b="0" dirty="0">
                <a:solidFill>
                  <a:schemeClr val="tx2"/>
                </a:solidFill>
              </a:rPr>
              <a:t>global</a:t>
            </a:r>
            <a:r>
              <a:rPr lang="en-US" b="0" dirty="0"/>
              <a:t> minimum</a:t>
            </a:r>
          </a:p>
          <a:p>
            <a:r>
              <a:rPr lang="en-US" dirty="0"/>
              <a:t>Let’s solve the least squares problem!</a:t>
            </a:r>
          </a:p>
          <a:p>
            <a:r>
              <a:rPr lang="en-US" dirty="0"/>
              <a:t>We’ll use the multivariate generalizations of</a:t>
            </a:r>
            <a:br>
              <a:rPr lang="en-US" dirty="0"/>
            </a:br>
            <a:r>
              <a:rPr lang="en-US" dirty="0"/>
              <a:t>some concepts from MATH141/142 </a:t>
            </a:r>
            <a:r>
              <a:rPr lang="mr-IN" dirty="0"/>
              <a:t>…</a:t>
            </a:r>
            <a:endParaRPr lang="en-US" dirty="0"/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Chain rule: </a:t>
            </a:r>
            <a:br>
              <a:rPr lang="en-US" b="0" dirty="0"/>
            </a:br>
            <a:endParaRPr lang="en-US" b="0" dirty="0"/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Gradient of squared ℓ</a:t>
            </a:r>
            <a:r>
              <a:rPr lang="en-US" b="0" baseline="30000" dirty="0"/>
              <a:t>2</a:t>
            </a:r>
            <a:r>
              <a:rPr lang="en-US" b="0" dirty="0"/>
              <a:t> norm: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8450" y="2360196"/>
            <a:ext cx="5397500" cy="533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4787" y="4666072"/>
            <a:ext cx="4381500" cy="5715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4153" y="5333913"/>
            <a:ext cx="355600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865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Least squares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Recall the least squares optimization problem: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What is the gradient of the optimization objective  ????????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28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8550" y="2141436"/>
            <a:ext cx="3797300" cy="9652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684" y="3525849"/>
            <a:ext cx="2870200" cy="889000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5903495" y="3610561"/>
            <a:ext cx="2799180" cy="657640"/>
            <a:chOff x="5903495" y="3598458"/>
            <a:chExt cx="2799180" cy="657640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951621" y="3897265"/>
              <a:ext cx="2751054" cy="358833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5903495" y="3598458"/>
              <a:ext cx="23662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Chain rule:</a:t>
              </a:r>
            </a:p>
          </p:txBody>
        </p:sp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4684" y="4508499"/>
            <a:ext cx="3619500" cy="901700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5903495" y="4565754"/>
            <a:ext cx="2785645" cy="645540"/>
            <a:chOff x="6083550" y="4407488"/>
            <a:chExt cx="2785645" cy="645540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165850" y="4679754"/>
              <a:ext cx="2322596" cy="373274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6083550" y="4407488"/>
              <a:ext cx="27856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Gradient of norm: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2115888" y="5619426"/>
            <a:ext cx="4854743" cy="889000"/>
            <a:chOff x="2115888" y="5619426"/>
            <a:chExt cx="4854743" cy="889000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976731" y="5774255"/>
              <a:ext cx="1993900" cy="660400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15888" y="5619426"/>
              <a:ext cx="2870200" cy="889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88830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Least Squares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Recall: points where the gradient </a:t>
            </a:r>
            <a:r>
              <a:rPr lang="en-US" dirty="0">
                <a:solidFill>
                  <a:schemeClr val="tx2"/>
                </a:solidFill>
              </a:rPr>
              <a:t>equals zero </a:t>
            </a:r>
            <a:r>
              <a:rPr lang="en-US" dirty="0"/>
              <a:t>are minima.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So where do we go from here?????????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29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1839828" y="2218500"/>
            <a:ext cx="4854743" cy="889000"/>
            <a:chOff x="2115888" y="5619426"/>
            <a:chExt cx="4854743" cy="88900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76731" y="5774255"/>
              <a:ext cx="1993900" cy="66040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15888" y="5619426"/>
              <a:ext cx="2870200" cy="889000"/>
            </a:xfrm>
            <a:prstGeom prst="rect">
              <a:avLst/>
            </a:prstGeom>
          </p:spPr>
        </p:pic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1050" y="3617537"/>
            <a:ext cx="3314700" cy="5207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349666" y="3550227"/>
            <a:ext cx="2379579" cy="64633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Solve for model parameters </a:t>
            </a:r>
            <a:r>
              <a:rPr lang="el-GR" i="1" dirty="0"/>
              <a:t>θ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5008" y="4327605"/>
            <a:ext cx="3657600" cy="508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07000" y="4327605"/>
            <a:ext cx="2870200" cy="508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3382" y="4992889"/>
            <a:ext cx="6756400" cy="520700"/>
          </a:xfrm>
          <a:prstGeom prst="rect">
            <a:avLst/>
          </a:prstGeom>
        </p:spPr>
      </p:pic>
      <p:sp>
        <p:nvSpPr>
          <p:cNvPr id="14" name="Right Arrow 13"/>
          <p:cNvSpPr/>
          <p:nvPr/>
        </p:nvSpPr>
        <p:spPr>
          <a:xfrm>
            <a:off x="4665496" y="4455941"/>
            <a:ext cx="371725" cy="2540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2609850" y="5630779"/>
            <a:ext cx="4100763" cy="930442"/>
            <a:chOff x="2609850" y="5630779"/>
            <a:chExt cx="4100763" cy="930442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827338" y="5833745"/>
              <a:ext cx="3708400" cy="520700"/>
            </a:xfrm>
            <a:prstGeom prst="rect">
              <a:avLst/>
            </a:prstGeom>
          </p:spPr>
        </p:pic>
        <p:sp>
          <p:nvSpPr>
            <p:cNvPr id="15" name="Rounded Rectangle 14"/>
            <p:cNvSpPr/>
            <p:nvPr/>
          </p:nvSpPr>
          <p:spPr>
            <a:xfrm>
              <a:off x="2609850" y="5630779"/>
              <a:ext cx="4100763" cy="930442"/>
            </a:xfrm>
            <a:prstGeom prst="round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61072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9" grpId="0" animBg="1"/>
      <p:bldP spid="1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lecture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752600"/>
            <a:ext cx="8414085" cy="4373563"/>
          </a:xfrm>
        </p:spPr>
        <p:txBody>
          <a:bodyPr>
            <a:normAutofit/>
          </a:bodyPr>
          <a:lstStyle/>
          <a:p>
            <a:r>
              <a:rPr lang="en-US" dirty="0"/>
              <a:t>Introduction to machine learning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How did we actually come up with that linear model from last class?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Basic setup and terminology; linear regression &amp; classification</a:t>
            </a:r>
          </a:p>
          <a:p>
            <a:r>
              <a:rPr lang="en-US" dirty="0">
                <a:solidFill>
                  <a:schemeClr val="tx2"/>
                </a:solidFill>
              </a:rPr>
              <a:t>Thanks to: Zico </a:t>
            </a:r>
            <a:r>
              <a:rPr lang="en-US" dirty="0" err="1">
                <a:solidFill>
                  <a:schemeClr val="tx2"/>
                </a:solidFill>
              </a:rPr>
              <a:t>Kolter</a:t>
            </a:r>
            <a:r>
              <a:rPr lang="en-US" dirty="0">
                <a:solidFill>
                  <a:schemeClr val="tx2"/>
                </a:solidFill>
              </a:rPr>
              <a:t> (CMU) &amp; David </a:t>
            </a:r>
            <a:r>
              <a:rPr lang="en-US" dirty="0" err="1">
                <a:solidFill>
                  <a:schemeClr val="tx2"/>
                </a:solidFill>
              </a:rPr>
              <a:t>Kauchak</a:t>
            </a:r>
            <a:r>
              <a:rPr lang="en-US" dirty="0">
                <a:solidFill>
                  <a:schemeClr val="tx2"/>
                </a:solidFill>
              </a:rPr>
              <a:t> (Pomona)</a:t>
            </a:r>
          </a:p>
          <a:p>
            <a:pPr marL="342900" indent="-342900">
              <a:buFont typeface="Arial" charset="0"/>
              <a:buChar char="•"/>
            </a:pP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</a:t>
            </a:fld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3115158" y="3638507"/>
            <a:ext cx="2654085" cy="2915556"/>
            <a:chOff x="3115158" y="3638507"/>
            <a:chExt cx="2654085" cy="2915556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15158" y="3638507"/>
              <a:ext cx="2654085" cy="2654085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3115158" y="6292453"/>
              <a:ext cx="265021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i="1" dirty="0"/>
                <a:t>First GIS result for “machine learning”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46142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 in Python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Python has tons of hooks into a variety of machine learning libraries.  (Part of why this course is taught in Python!)</a:t>
            </a:r>
          </a:p>
          <a:p>
            <a:r>
              <a:rPr lang="en-US" dirty="0" err="1"/>
              <a:t>Scikit</a:t>
            </a:r>
            <a:r>
              <a:rPr lang="en-US" dirty="0"/>
              <a:t>-learn is the most well-known library: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Classification (SVN, K-NN, Random Forests, </a:t>
            </a:r>
            <a:r>
              <a:rPr lang="mr-IN" b="0" dirty="0"/>
              <a:t>…</a:t>
            </a:r>
            <a:r>
              <a:rPr lang="en-US" b="0" dirty="0"/>
              <a:t>)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Regression (SVR, Ridge, Lasso, </a:t>
            </a:r>
            <a:r>
              <a:rPr lang="mr-IN" b="0" dirty="0"/>
              <a:t>…</a:t>
            </a:r>
            <a:r>
              <a:rPr lang="en-US" b="0" dirty="0"/>
              <a:t>)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Clustering (k-Means, spectral, mean-shift, </a:t>
            </a:r>
            <a:r>
              <a:rPr lang="mr-IN" b="0" dirty="0"/>
              <a:t>…</a:t>
            </a:r>
            <a:r>
              <a:rPr lang="en-US" b="0" dirty="0"/>
              <a:t>)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Dimensionality reduction (PCA, matrix factorization, </a:t>
            </a:r>
            <a:r>
              <a:rPr lang="mr-IN" b="0" dirty="0"/>
              <a:t>…</a:t>
            </a:r>
            <a:r>
              <a:rPr lang="en-US" b="0" dirty="0"/>
              <a:t>)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Model selection (grid search, cross validation, </a:t>
            </a:r>
            <a:r>
              <a:rPr lang="mr-IN" b="0" dirty="0"/>
              <a:t>…</a:t>
            </a:r>
            <a:r>
              <a:rPr lang="en-US" b="0" dirty="0"/>
              <a:t>)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Preprocessing (cleaning, EDA, </a:t>
            </a:r>
            <a:r>
              <a:rPr lang="mr-IN" b="0" dirty="0"/>
              <a:t>…</a:t>
            </a:r>
            <a:r>
              <a:rPr lang="en-US" b="0" dirty="0"/>
              <a:t>)</a:t>
            </a:r>
          </a:p>
          <a:p>
            <a:r>
              <a:rPr lang="en-US" dirty="0"/>
              <a:t>Built on the </a:t>
            </a:r>
            <a:r>
              <a:rPr lang="en-US" dirty="0" err="1"/>
              <a:t>NumPy</a:t>
            </a:r>
            <a:r>
              <a:rPr lang="en-US" dirty="0"/>
              <a:t> stack; plays well with </a:t>
            </a:r>
            <a:r>
              <a:rPr lang="en-US" dirty="0" err="1"/>
              <a:t>Matplotlib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9186" y="0"/>
            <a:ext cx="4123489" cy="1471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709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620000" cy="1371600"/>
          </a:xfrm>
        </p:spPr>
        <p:txBody>
          <a:bodyPr/>
          <a:lstStyle/>
          <a:p>
            <a:r>
              <a:rPr lang="en-US" dirty="0"/>
              <a:t>Least </a:t>
            </a:r>
            <a:r>
              <a:rPr lang="en-US"/>
              <a:t>Squares in Python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don’t need </a:t>
            </a:r>
            <a:r>
              <a:rPr lang="en-US" dirty="0" err="1"/>
              <a:t>Scikit</a:t>
            </a:r>
            <a:r>
              <a:rPr lang="en-US" dirty="0"/>
              <a:t>-learn for OLS </a:t>
            </a:r>
            <a:r>
              <a:rPr lang="mr-IN" dirty="0"/>
              <a:t>…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But let’s say you did want to use it.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31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457200" y="2203435"/>
            <a:ext cx="7639395" cy="81248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# Analytic solution to OLS using </a:t>
            </a:r>
            <a:r>
              <a:rPr lang="en-US" dirty="0" err="1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Numpy</a:t>
            </a:r>
            <a:endParaRPr lang="en-US" dirty="0">
              <a:solidFill>
                <a:srgbClr val="00B05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params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np.linalg.solve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X.T.dot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(X),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X.T.dot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(y))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6063916" y="1590114"/>
            <a:ext cx="2326021" cy="527762"/>
            <a:chOff x="2609850" y="5630779"/>
            <a:chExt cx="4100763" cy="930442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27338" y="5833745"/>
              <a:ext cx="3708400" cy="520700"/>
            </a:xfrm>
            <a:prstGeom prst="rect">
              <a:avLst/>
            </a:prstGeom>
          </p:spPr>
        </p:pic>
        <p:sp>
          <p:nvSpPr>
            <p:cNvPr id="8" name="Rounded Rectangle 7"/>
            <p:cNvSpPr/>
            <p:nvPr/>
          </p:nvSpPr>
          <p:spPr>
            <a:xfrm>
              <a:off x="2609850" y="5630779"/>
              <a:ext cx="4100763" cy="930442"/>
            </a:xfrm>
            <a:prstGeom prst="round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2"/>
                </a:solidFill>
              </a:endParaRPr>
            </a:p>
          </p:txBody>
        </p:sp>
      </p:grpSp>
      <p:sp>
        <p:nvSpPr>
          <p:cNvPr id="9" name="Rounded Rectangle 8"/>
          <p:cNvSpPr/>
          <p:nvPr/>
        </p:nvSpPr>
        <p:spPr>
          <a:xfrm>
            <a:off x="457200" y="3530919"/>
            <a:ext cx="7639395" cy="2642604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from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sklearn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import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linear_model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endParaRPr lang="en-US" dirty="0">
              <a:solidFill>
                <a:srgbClr val="00B05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X = [[0,0], [1,1], [2,2]]</a:t>
            </a:r>
          </a:p>
          <a:p>
            <a:r>
              <a:rPr lang="en-U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Y = [0, 1, 2]</a:t>
            </a:r>
          </a:p>
          <a:p>
            <a:endParaRPr lang="en-US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# Solve OLS using </a:t>
            </a:r>
            <a:r>
              <a:rPr lang="en-US" dirty="0" err="1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Scikit</a:t>
            </a:r>
            <a:r>
              <a:rPr lang="en-US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-Learn</a:t>
            </a:r>
          </a:p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reg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linear_model.LinearRegression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()</a:t>
            </a:r>
          </a:p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reg.fit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(X, Y)</a:t>
            </a:r>
          </a:p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reg.coef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_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437805" y="6288649"/>
            <a:ext cx="7639395" cy="437272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latin typeface="Courier" charset="0"/>
                <a:ea typeface="Courier" charset="0"/>
                <a:cs typeface="Courier" charset="0"/>
              </a:rPr>
              <a:t>array([ 0.5, 0.5])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6680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9" grpId="0" animBg="1"/>
      <p:bldP spid="10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76200" y="2464300"/>
            <a:ext cx="9144000" cy="1226328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i="1" dirty="0">
                <a:solidFill>
                  <a:schemeClr val="bg1">
                    <a:lumMod val="50000"/>
                  </a:schemeClr>
                </a:solidFill>
              </a:rPr>
              <a:t>Next, or Next Class:</a:t>
            </a:r>
            <a:br>
              <a:rPr lang="en-US" dirty="0"/>
            </a:br>
            <a:r>
              <a:rPr lang="en-US" dirty="0"/>
              <a:t>(Stochastic) </a:t>
            </a:r>
            <a:br>
              <a:rPr lang="en-US" dirty="0"/>
            </a:br>
            <a:r>
              <a:rPr lang="en-US" dirty="0"/>
              <a:t>Gradient Descent</a:t>
            </a:r>
            <a:endParaRPr lang="en-US" b="1" i="1" dirty="0">
              <a:solidFill>
                <a:schemeClr val="accent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32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369C07-C0BB-5143-A60A-DDB21B2816B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59181" y="4542653"/>
            <a:ext cx="3425638" cy="218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3184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Today:</a:t>
            </a:r>
            <a:br>
              <a:rPr lang="en-US" dirty="0"/>
            </a:br>
            <a:r>
              <a:rPr lang="en-US" dirty="0"/>
              <a:t>Gradient Descent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457200" y="1752600"/>
            <a:ext cx="7620000" cy="4732054"/>
          </a:xfrm>
        </p:spPr>
        <p:txBody>
          <a:bodyPr/>
          <a:lstStyle/>
          <a:p>
            <a:r>
              <a:rPr lang="en-US" dirty="0"/>
              <a:t>We used the gradient as a condition for optimality</a:t>
            </a:r>
          </a:p>
          <a:p>
            <a:r>
              <a:rPr lang="en-US" dirty="0"/>
              <a:t>It also gives the local </a:t>
            </a:r>
            <a:r>
              <a:rPr lang="en-US" dirty="0">
                <a:solidFill>
                  <a:schemeClr val="tx2"/>
                </a:solidFill>
              </a:rPr>
              <a:t>direction of steepest increase</a:t>
            </a:r>
            <a:r>
              <a:rPr lang="en-US" dirty="0"/>
              <a:t> for a function: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Intuitive idea: take small steps </a:t>
            </a:r>
            <a:r>
              <a:rPr lang="en-US" dirty="0">
                <a:solidFill>
                  <a:schemeClr val="tx2"/>
                </a:solidFill>
              </a:rPr>
              <a:t>against</a:t>
            </a:r>
            <a:r>
              <a:rPr lang="en-US" dirty="0"/>
              <a:t> the gradient.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33</a:t>
            </a:fld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2652294"/>
            <a:ext cx="3505200" cy="29972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985000" y="6484654"/>
            <a:ext cx="3629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Image from Zico </a:t>
            </a:r>
            <a:r>
              <a:rPr lang="en-US" dirty="0" err="1"/>
              <a:t>Kolter</a:t>
            </a:r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3978443" y="3818021"/>
            <a:ext cx="4796589" cy="738664"/>
            <a:chOff x="4074695" y="3737811"/>
            <a:chExt cx="4796589" cy="738664"/>
          </a:xfrm>
        </p:grpSpPr>
        <p:cxnSp>
          <p:nvCxnSpPr>
            <p:cNvPr id="14" name="Straight Arrow Connector 13"/>
            <p:cNvCxnSpPr/>
            <p:nvPr/>
          </p:nvCxnSpPr>
          <p:spPr>
            <a:xfrm flipH="1">
              <a:off x="4074695" y="3930316"/>
              <a:ext cx="2630905" cy="12833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6705600" y="3737811"/>
              <a:ext cx="2165684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accent3"/>
                  </a:solidFill>
                </a:rPr>
                <a:t>If there is no increase, gradient is zero = local minimum!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84472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  <p:bldP spid="1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2050" y="2065152"/>
            <a:ext cx="2171700" cy="5207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Algorithm for any* hypothesis function                            , loss function                               , step size     :</a:t>
            </a:r>
          </a:p>
          <a:p>
            <a:r>
              <a:rPr lang="en-US" dirty="0"/>
              <a:t>Initialize the parameter vector: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 </a:t>
            </a:r>
          </a:p>
          <a:p>
            <a:r>
              <a:rPr lang="en-US" dirty="0"/>
              <a:t>Repeat until satisfied (e.g., exact or approximate convergence):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Compute gradient: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Update parameters: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34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021012" y="6488668"/>
            <a:ext cx="3681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*must be reasonably well behaved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8908" y="1720516"/>
            <a:ext cx="1866900" cy="482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8682" y="2108934"/>
            <a:ext cx="292100" cy="3048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1350" y="2930488"/>
            <a:ext cx="1041400" cy="4191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65094" y="4015781"/>
            <a:ext cx="4470400" cy="5842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41032" y="4643131"/>
            <a:ext cx="2082800" cy="44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308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Step-size (\alpha) is an important parameter</a:t>
            </a:r>
          </a:p>
          <a:p>
            <a:pPr lvl="1"/>
            <a:r>
              <a:rPr lang="en-US" dirty="0"/>
              <a:t>Too large </a:t>
            </a:r>
            <a:r>
              <a:rPr lang="en-US" dirty="0">
                <a:sym typeface="Wingdings"/>
              </a:rPr>
              <a:t> might oscillate around the minima</a:t>
            </a:r>
          </a:p>
          <a:p>
            <a:pPr lvl="1"/>
            <a:r>
              <a:rPr lang="en-US" dirty="0">
                <a:sym typeface="Wingdings"/>
              </a:rPr>
              <a:t>Too small  can take a long time to converge</a:t>
            </a:r>
          </a:p>
          <a:p>
            <a:pPr lvl="1"/>
            <a:endParaRPr lang="en-US" dirty="0">
              <a:sym typeface="Wingdings"/>
            </a:endParaRPr>
          </a:p>
          <a:p>
            <a:r>
              <a:rPr lang="en-US" dirty="0">
                <a:sym typeface="Wingdings"/>
              </a:rPr>
              <a:t>If there are no local minima, then the algorithm eventually converges to the optimal solution</a:t>
            </a:r>
          </a:p>
          <a:p>
            <a:endParaRPr lang="en-US" dirty="0">
              <a:sym typeface="Wingdings"/>
            </a:endParaRPr>
          </a:p>
          <a:p>
            <a:r>
              <a:rPr lang="en-US" dirty="0">
                <a:sym typeface="Wingdings"/>
              </a:rPr>
              <a:t>Very widely used in Machine Learning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049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1752600"/>
            <a:ext cx="3489158" cy="4973321"/>
          </a:xfrm>
        </p:spPr>
        <p:txBody>
          <a:bodyPr/>
          <a:lstStyle/>
          <a:p>
            <a:r>
              <a:rPr lang="en-US" dirty="0"/>
              <a:t>Function: f(</a:t>
            </a:r>
            <a:r>
              <a:rPr lang="en-US" dirty="0" err="1"/>
              <a:t>x,y</a:t>
            </a:r>
            <a:r>
              <a:rPr lang="en-US" dirty="0"/>
              <a:t>) = x</a:t>
            </a:r>
            <a:r>
              <a:rPr lang="en-US" baseline="30000" dirty="0"/>
              <a:t>2</a:t>
            </a:r>
            <a:r>
              <a:rPr lang="en-US" dirty="0"/>
              <a:t> + 2y</a:t>
            </a:r>
            <a:r>
              <a:rPr lang="en-US" baseline="30000" dirty="0"/>
              <a:t>2</a:t>
            </a:r>
          </a:p>
          <a:p>
            <a:r>
              <a:rPr lang="en-US" dirty="0"/>
              <a:t>Gradient:  ??????????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Let’s take a gradient step from (-2, +1):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Step in the direction (-4, -2), scaled by step size</a:t>
            </a:r>
          </a:p>
          <a:p>
            <a:r>
              <a:rPr lang="en-US" dirty="0"/>
              <a:t>Repeat until no movement</a:t>
            </a:r>
          </a:p>
          <a:p>
            <a:pPr marL="342900" indent="-342900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36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7915" y="1544323"/>
            <a:ext cx="4876800" cy="48768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842" y="2619876"/>
            <a:ext cx="2033095" cy="62062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1591" y="4289256"/>
            <a:ext cx="2058346" cy="621792"/>
          </a:xfrm>
          <a:prstGeom prst="rect">
            <a:avLst/>
          </a:prstGeom>
        </p:spPr>
      </p:pic>
      <p:sp>
        <p:nvSpPr>
          <p:cNvPr id="11" name="Oval 10"/>
          <p:cNvSpPr/>
          <p:nvPr/>
        </p:nvSpPr>
        <p:spPr>
          <a:xfrm>
            <a:off x="5058549" y="3146377"/>
            <a:ext cx="137160" cy="13716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/>
          <p:cNvCxnSpPr>
            <a:stCxn id="11" idx="1"/>
          </p:cNvCxnSpPr>
          <p:nvPr/>
        </p:nvCxnSpPr>
        <p:spPr>
          <a:xfrm flipH="1" flipV="1">
            <a:off x="4105835" y="2619876"/>
            <a:ext cx="972801" cy="54658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5189460" y="3231583"/>
            <a:ext cx="972801" cy="54658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Oval 15"/>
          <p:cNvSpPr/>
          <p:nvPr/>
        </p:nvSpPr>
        <p:spPr>
          <a:xfrm>
            <a:off x="5337704" y="3283537"/>
            <a:ext cx="137160" cy="13716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343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  <p:bldP spid="11" grpId="0" animBg="1"/>
      <p:bldP spid="16" grpId="0" animBg="1"/>
      <p:bldP spid="16" grpId="1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 for OLS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Algorithm for linear hypothesis function and squared error loss function (combined to                            , like before):</a:t>
            </a:r>
          </a:p>
          <a:p>
            <a:endParaRPr lang="en-US" dirty="0"/>
          </a:p>
          <a:p>
            <a:r>
              <a:rPr lang="en-US" dirty="0"/>
              <a:t>Initialize the parameter vector: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 </a:t>
            </a:r>
          </a:p>
          <a:p>
            <a:r>
              <a:rPr lang="en-US" dirty="0"/>
              <a:t>Repeat until satisfied: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Compute gradient: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Update parameters: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37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350" y="3378723"/>
            <a:ext cx="1041400" cy="4191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2838" y="2074956"/>
            <a:ext cx="1836644" cy="35353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4431" y="4156450"/>
            <a:ext cx="2781300" cy="5334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6587" y="4686348"/>
            <a:ext cx="2108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411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7639395" cy="1371600"/>
          </a:xfrm>
        </p:spPr>
        <p:txBody>
          <a:bodyPr>
            <a:normAutofit/>
          </a:bodyPr>
          <a:lstStyle/>
          <a:p>
            <a:r>
              <a:rPr lang="en-US" dirty="0"/>
              <a:t>Gradient descent in Pure(-</a:t>
            </a:r>
            <a:r>
              <a:rPr lang="en-US" dirty="0" err="1"/>
              <a:t>ish</a:t>
            </a:r>
            <a:r>
              <a:rPr lang="en-US" dirty="0"/>
              <a:t>) python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768780"/>
            <a:ext cx="7620000" cy="715964"/>
          </a:xfrm>
        </p:spPr>
        <p:txBody>
          <a:bodyPr/>
          <a:lstStyle/>
          <a:p>
            <a:r>
              <a:rPr lang="en-US" dirty="0"/>
              <a:t>Implicitly using squared loss and linear hypothesis function above; drop in your favorite gradient for kicks!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38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457200" y="1560176"/>
            <a:ext cx="8245475" cy="1541612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# Training data (X, y), T time steps, alpha step</a:t>
            </a:r>
          </a:p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def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grad_descent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(X, y, T, alpha):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m, n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X.shape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 </a:t>
            </a:r>
            <a:r>
              <a:rPr lang="en-US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# m = #examples, n = #features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theta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np.zeros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(n)    </a:t>
            </a:r>
            <a:r>
              <a:rPr lang="en-US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# initialize parameters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f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np.zeros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(T)        </a:t>
            </a:r>
            <a:r>
              <a:rPr lang="en-US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# track loss over time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457199" y="3263149"/>
            <a:ext cx="8245476" cy="2272553"/>
          </a:xfrm>
          <a:prstGeom prst="roundRect">
            <a:avLst>
              <a:gd name="adj" fmla="val 11144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for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in range(T):</a:t>
            </a:r>
          </a:p>
          <a:p>
            <a:r>
              <a:rPr lang="en-US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        # loss for current parameter vector theta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f[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] = 0.5*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np.linalg.norm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X.dot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(theta) </a:t>
            </a:r>
            <a:r>
              <a:rPr lang="mr-IN" dirty="0">
                <a:latin typeface="Courier" charset="0"/>
                <a:ea typeface="Courier" charset="0"/>
                <a:cs typeface="Courier" charset="0"/>
              </a:rPr>
              <a:t>–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y)**2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</a:t>
            </a:r>
            <a:r>
              <a:rPr lang="en-US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# compute steepest ascent at f(theta)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g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X.T.dot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X.dot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(theta) </a:t>
            </a:r>
            <a:r>
              <a:rPr lang="mr-IN" dirty="0">
                <a:latin typeface="Courier" charset="0"/>
                <a:ea typeface="Courier" charset="0"/>
                <a:cs typeface="Courier" charset="0"/>
              </a:rPr>
              <a:t>–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y)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</a:t>
            </a:r>
            <a:r>
              <a:rPr lang="en-US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# step down the gradient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theta = theta </a:t>
            </a:r>
            <a:r>
              <a:rPr lang="mr-IN" dirty="0">
                <a:latin typeface="Courier" charset="0"/>
                <a:ea typeface="Courier" charset="0"/>
                <a:cs typeface="Courier" charset="0"/>
              </a:rPr>
              <a:t>–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alpha*g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return theta, 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6967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360024" cy="1371600"/>
          </a:xfrm>
        </p:spPr>
        <p:txBody>
          <a:bodyPr/>
          <a:lstStyle/>
          <a:p>
            <a:r>
              <a:rPr lang="en-US"/>
              <a:t>Plotting Loss </a:t>
            </a:r>
            <a:r>
              <a:rPr lang="en-US" dirty="0"/>
              <a:t>over time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683623"/>
            <a:ext cx="7620000" cy="442539"/>
          </a:xfrm>
        </p:spPr>
        <p:txBody>
          <a:bodyPr/>
          <a:lstStyle/>
          <a:p>
            <a:r>
              <a:rPr lang="en-US" dirty="0"/>
              <a:t>Why ????????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2659" y="1524318"/>
            <a:ext cx="6263913" cy="415930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985000" y="6484654"/>
            <a:ext cx="3629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Image from Zico </a:t>
            </a:r>
            <a:r>
              <a:rPr lang="en-US" dirty="0" err="1"/>
              <a:t>Kolter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9178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620000" cy="1371600"/>
          </a:xfrm>
        </p:spPr>
        <p:txBody>
          <a:bodyPr>
            <a:normAutofit/>
          </a:bodyPr>
          <a:lstStyle/>
          <a:p>
            <a:r>
              <a:rPr lang="en-US" dirty="0"/>
              <a:t>Recall: Explicit example of stuff from NLP class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6911788" cy="4373563"/>
          </a:xfrm>
        </p:spPr>
        <p:txBody>
          <a:bodyPr/>
          <a:lstStyle/>
          <a:p>
            <a:r>
              <a:rPr lang="en-US" dirty="0"/>
              <a:t>Score </a:t>
            </a:r>
            <a:r>
              <a:rPr lang="en-US" b="0" dirty="0"/>
              <a:t>𝝍 </a:t>
            </a:r>
            <a:r>
              <a:rPr lang="en-US" dirty="0"/>
              <a:t>of an instance </a:t>
            </a:r>
            <a:r>
              <a:rPr lang="en-US" i="1" dirty="0"/>
              <a:t>x</a:t>
            </a:r>
            <a:r>
              <a:rPr lang="en-US" dirty="0"/>
              <a:t> and class </a:t>
            </a:r>
            <a:r>
              <a:rPr lang="en-US" i="1" dirty="0"/>
              <a:t>y</a:t>
            </a:r>
            <a:r>
              <a:rPr lang="en-US" dirty="0"/>
              <a:t> is the sum of the weights for the features in that class:</a:t>
            </a:r>
          </a:p>
          <a:p>
            <a:r>
              <a:rPr lang="en-US" b="0" dirty="0"/>
              <a:t>	𝝍</a:t>
            </a:r>
            <a:r>
              <a:rPr lang="en-US" baseline="-25000" dirty="0" err="1"/>
              <a:t>x</a:t>
            </a:r>
            <a:r>
              <a:rPr lang="en-US" b="0" i="1" baseline="-25000" dirty="0" err="1"/>
              <a:t>y</a:t>
            </a:r>
            <a:r>
              <a:rPr lang="en-US" b="0" i="1" baseline="-25000" dirty="0"/>
              <a:t>	</a:t>
            </a:r>
            <a:r>
              <a:rPr lang="en-US" b="0" dirty="0"/>
              <a:t>= </a:t>
            </a:r>
            <a:r>
              <a:rPr lang="el-GR" b="0" dirty="0"/>
              <a:t>Σ</a:t>
            </a:r>
            <a:r>
              <a:rPr lang="en-US" b="0" dirty="0"/>
              <a:t> </a:t>
            </a:r>
            <a:r>
              <a:rPr lang="el-GR" b="0" i="1" dirty="0"/>
              <a:t>θ</a:t>
            </a:r>
            <a:r>
              <a:rPr lang="en-US" b="0" i="1" baseline="-25000" dirty="0"/>
              <a:t>n</a:t>
            </a:r>
            <a:r>
              <a:rPr lang="en-US" b="0" i="1" dirty="0"/>
              <a:t> </a:t>
            </a:r>
            <a:r>
              <a:rPr lang="en-US" b="0" i="1" dirty="0" err="1"/>
              <a:t>f</a:t>
            </a:r>
            <a:r>
              <a:rPr lang="en-US" b="0" i="1" baseline="-25000" dirty="0" err="1"/>
              <a:t>n</a:t>
            </a:r>
            <a:r>
              <a:rPr lang="en-US" b="0" dirty="0"/>
              <a:t>(</a:t>
            </a:r>
            <a:r>
              <a:rPr lang="en-US" dirty="0"/>
              <a:t>x</a:t>
            </a:r>
            <a:r>
              <a:rPr lang="en-US" b="0" i="1" dirty="0"/>
              <a:t>, y</a:t>
            </a:r>
            <a:r>
              <a:rPr lang="en-US" b="0" dirty="0"/>
              <a:t>)</a:t>
            </a:r>
            <a:r>
              <a:rPr lang="en-US" b="0" i="1" dirty="0"/>
              <a:t> </a:t>
            </a:r>
          </a:p>
          <a:p>
            <a:r>
              <a:rPr lang="en-US" b="0" i="1" dirty="0"/>
              <a:t>		= </a:t>
            </a:r>
            <a:r>
              <a:rPr lang="el-GR" i="1" dirty="0"/>
              <a:t>θ</a:t>
            </a:r>
            <a:r>
              <a:rPr lang="en-US" b="0" baseline="30000" dirty="0"/>
              <a:t>T</a:t>
            </a:r>
            <a:r>
              <a:rPr lang="en-US" b="0" i="1" dirty="0"/>
              <a:t> </a:t>
            </a:r>
            <a:r>
              <a:rPr lang="en-US" dirty="0"/>
              <a:t>f</a:t>
            </a:r>
            <a:r>
              <a:rPr lang="en-US" b="0" dirty="0"/>
              <a:t>(</a:t>
            </a:r>
            <a:r>
              <a:rPr lang="en-US" dirty="0"/>
              <a:t>x</a:t>
            </a:r>
            <a:r>
              <a:rPr lang="en-US" b="0" i="1" dirty="0"/>
              <a:t>, y</a:t>
            </a:r>
            <a:r>
              <a:rPr lang="en-US" b="0" dirty="0"/>
              <a:t>)</a:t>
            </a:r>
          </a:p>
          <a:p>
            <a:r>
              <a:rPr lang="en-US" b="0" dirty="0"/>
              <a:t>Let’s compute 𝝍</a:t>
            </a:r>
            <a:r>
              <a:rPr lang="en-US" baseline="-25000" dirty="0"/>
              <a:t>x1,</a:t>
            </a:r>
            <a:r>
              <a:rPr lang="en-US" b="0" i="1" baseline="-25000" dirty="0"/>
              <a:t>y=</a:t>
            </a:r>
            <a:r>
              <a:rPr lang="en-US" b="0" i="1" baseline="-25000" dirty="0" err="1"/>
              <a:t>hates_cats</a:t>
            </a:r>
            <a:r>
              <a:rPr lang="en-US" b="0" i="1" dirty="0"/>
              <a:t> </a:t>
            </a:r>
            <a:r>
              <a:rPr lang="mr-IN" b="0" i="1" dirty="0"/>
              <a:t>…</a:t>
            </a:r>
            <a:endParaRPr lang="en-US" b="0" i="1" dirty="0"/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𝝍</a:t>
            </a:r>
            <a:r>
              <a:rPr lang="en-US" baseline="-25000" dirty="0"/>
              <a:t>x1,</a:t>
            </a:r>
            <a:r>
              <a:rPr lang="en-US" b="0" i="1" baseline="-25000" dirty="0"/>
              <a:t>y=</a:t>
            </a:r>
            <a:r>
              <a:rPr lang="en-US" b="0" i="1" baseline="-25000" dirty="0" err="1"/>
              <a:t>hates_cats</a:t>
            </a:r>
            <a:r>
              <a:rPr lang="en-US" b="0" i="1" baseline="-25000" dirty="0"/>
              <a:t> </a:t>
            </a:r>
            <a:r>
              <a:rPr lang="en-US" b="0" i="1" dirty="0"/>
              <a:t>= </a:t>
            </a:r>
            <a:r>
              <a:rPr lang="el-GR" i="1" dirty="0"/>
              <a:t>θ</a:t>
            </a:r>
            <a:r>
              <a:rPr lang="en-US" b="0" baseline="30000" dirty="0"/>
              <a:t>T</a:t>
            </a:r>
            <a:r>
              <a:rPr lang="en-US" b="0" i="1" dirty="0"/>
              <a:t> </a:t>
            </a:r>
            <a:r>
              <a:rPr lang="en-US" dirty="0"/>
              <a:t>f</a:t>
            </a:r>
            <a:r>
              <a:rPr lang="en-US" b="0" dirty="0"/>
              <a:t>(</a:t>
            </a:r>
            <a:r>
              <a:rPr lang="en-US" dirty="0"/>
              <a:t>x</a:t>
            </a:r>
            <a:r>
              <a:rPr lang="en-US" baseline="-25000" dirty="0"/>
              <a:t>1</a:t>
            </a:r>
            <a:r>
              <a:rPr lang="en-US" b="0" i="1" dirty="0"/>
              <a:t>, y </a:t>
            </a:r>
            <a:r>
              <a:rPr lang="en-US" b="0" dirty="0"/>
              <a:t>= </a:t>
            </a:r>
            <a:r>
              <a:rPr lang="en-US" b="0" dirty="0" err="1"/>
              <a:t>hates_cats</a:t>
            </a:r>
            <a:r>
              <a:rPr lang="en-US" b="0" dirty="0"/>
              <a:t> = 0)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= </a:t>
            </a:r>
            <a:r>
              <a:rPr lang="en-US" sz="1400" b="0" dirty="0"/>
              <a:t>0*1 + -1*1 + 1*0 + -0.1*1 + 0*0 + 1*0 + -1*0 + 0.5*0 + 1*1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= -1 - 0.1 + 1 = </a:t>
            </a:r>
            <a:r>
              <a:rPr lang="en-US" dirty="0"/>
              <a:t>-0.1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</a:t>
            </a:fld>
            <a:endParaRPr lang="en-US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2325296"/>
              </p:ext>
            </p:extLst>
          </p:nvPr>
        </p:nvGraphicFramePr>
        <p:xfrm>
          <a:off x="781936" y="5271774"/>
          <a:ext cx="5439582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043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43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43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43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0439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0439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0439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0439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0439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-202301" y="5273282"/>
            <a:ext cx="979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l-GR" b="1" i="1" dirty="0"/>
              <a:t>θ</a:t>
            </a:r>
            <a:r>
              <a:rPr lang="en-US" baseline="30000" dirty="0"/>
              <a:t> T</a:t>
            </a:r>
            <a:r>
              <a:rPr lang="en-US" i="1" dirty="0"/>
              <a:t> =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 rot="5400000">
            <a:off x="7183633" y="2876626"/>
            <a:ext cx="1512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/>
              <a:t>hates_cats</a:t>
            </a:r>
            <a:endParaRPr lang="en-US" i="1" dirty="0"/>
          </a:p>
        </p:txBody>
      </p:sp>
      <p:sp>
        <p:nvSpPr>
          <p:cNvPr id="13" name="TextBox 12"/>
          <p:cNvSpPr txBox="1"/>
          <p:nvPr/>
        </p:nvSpPr>
        <p:spPr>
          <a:xfrm rot="5400000">
            <a:off x="7183693" y="4330932"/>
            <a:ext cx="1512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/>
              <a:t>likes_cats</a:t>
            </a:r>
            <a:endParaRPr lang="en-US" i="1" dirty="0"/>
          </a:p>
        </p:txBody>
      </p:sp>
      <p:sp>
        <p:nvSpPr>
          <p:cNvPr id="14" name="TextBox 13"/>
          <p:cNvSpPr txBox="1"/>
          <p:nvPr/>
        </p:nvSpPr>
        <p:spPr>
          <a:xfrm rot="5400000">
            <a:off x="7588324" y="5254599"/>
            <a:ext cx="703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(1)</a:t>
            </a:r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1045153"/>
              </p:ext>
            </p:extLst>
          </p:nvPr>
        </p:nvGraphicFramePr>
        <p:xfrm>
          <a:off x="6581382" y="2305054"/>
          <a:ext cx="1155166" cy="3337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435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15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like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like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mr-IN" baseline="0" dirty="0"/>
                        <a:t>–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16" name="Oval 15"/>
          <p:cNvSpPr/>
          <p:nvPr/>
        </p:nvSpPr>
        <p:spPr>
          <a:xfrm>
            <a:off x="6326729" y="5391058"/>
            <a:ext cx="143423" cy="14342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6571131" y="5641253"/>
            <a:ext cx="1272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f(</a:t>
            </a:r>
            <a:r>
              <a:rPr lang="en-US" b="1" dirty="0"/>
              <a:t>x</a:t>
            </a:r>
            <a:r>
              <a:rPr lang="en-US" b="1" baseline="-25000" dirty="0"/>
              <a:t>1</a:t>
            </a:r>
            <a:r>
              <a:rPr lang="en-US" i="1" dirty="0"/>
              <a:t>, y </a:t>
            </a:r>
            <a:r>
              <a:rPr lang="en-US" dirty="0"/>
              <a:t>= 0)</a:t>
            </a:r>
          </a:p>
        </p:txBody>
      </p:sp>
    </p:spTree>
    <p:extLst>
      <p:ext uri="{BB962C8B-B14F-4D97-AF65-F5344CB8AC3E}">
        <p14:creationId xmlns:p14="http://schemas.microsoft.com/office/powerpoint/2010/main" val="284904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1" grpId="0"/>
      <p:bldP spid="12" grpId="0"/>
      <p:bldP spid="13" grpId="0"/>
      <p:bldP spid="14" grpId="0"/>
      <p:bldP spid="16" grpId="0" animBg="1"/>
      <p:bldP spid="1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7324166" cy="1371600"/>
          </a:xfrm>
        </p:spPr>
        <p:txBody>
          <a:bodyPr>
            <a:normAutofit/>
          </a:bodyPr>
          <a:lstStyle/>
          <a:p>
            <a:r>
              <a:rPr lang="en-US" dirty="0"/>
              <a:t>Iterative vs analytic solutions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But we already had an analytic solution!  What gives?</a:t>
            </a:r>
          </a:p>
          <a:p>
            <a:r>
              <a:rPr lang="en-US" dirty="0"/>
              <a:t>Recall: last class we discuss 0/1 loss, and using convex surrogate loss functions for tractability</a:t>
            </a:r>
          </a:p>
          <a:p>
            <a:r>
              <a:rPr lang="en-US" dirty="0"/>
              <a:t>One such function, the </a:t>
            </a:r>
            <a:r>
              <a:rPr lang="en-US" dirty="0">
                <a:solidFill>
                  <a:schemeClr val="tx2"/>
                </a:solidFill>
              </a:rPr>
              <a:t>absolute error</a:t>
            </a:r>
            <a:r>
              <a:rPr lang="en-US" dirty="0"/>
              <a:t> loss function, leads to: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Problems ????????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Not differentiable!  But </a:t>
            </a:r>
            <a:r>
              <a:rPr lang="en-US" b="0" dirty="0" err="1"/>
              <a:t>subgradients</a:t>
            </a:r>
            <a:r>
              <a:rPr lang="en-US" b="0" dirty="0"/>
              <a:t>?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No closed form!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So you </a:t>
            </a:r>
            <a:r>
              <a:rPr lang="en-US" b="0" dirty="0">
                <a:solidFill>
                  <a:schemeClr val="tx2"/>
                </a:solidFill>
              </a:rPr>
              <a:t>must</a:t>
            </a:r>
            <a:r>
              <a:rPr lang="en-US" b="0" dirty="0"/>
              <a:t> use iterative method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207" y="3316545"/>
            <a:ext cx="8331200" cy="10287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9390" y="4248797"/>
            <a:ext cx="2645709" cy="1778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664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Least Absolute Deviations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solve this using gradient descent and the gradient:</a:t>
            </a:r>
          </a:p>
          <a:p>
            <a:endParaRPr lang="en-US" dirty="0"/>
          </a:p>
          <a:p>
            <a:r>
              <a:rPr lang="en-US" dirty="0"/>
              <a:t>Simple to change in our Python code: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41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7882" y="2172075"/>
            <a:ext cx="5384800" cy="469900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457199" y="3263149"/>
            <a:ext cx="8245476" cy="2272553"/>
          </a:xfrm>
          <a:prstGeom prst="roundRect">
            <a:avLst>
              <a:gd name="adj" fmla="val 11144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for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in range(T):</a:t>
            </a:r>
          </a:p>
          <a:p>
            <a:r>
              <a:rPr lang="en-US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        # loss for current parameter vector theta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f[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]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np.linalg.norm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X.dot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(theta) </a:t>
            </a:r>
            <a:r>
              <a:rPr lang="mr-IN" dirty="0">
                <a:latin typeface="Courier" charset="0"/>
                <a:ea typeface="Courier" charset="0"/>
                <a:cs typeface="Courier" charset="0"/>
              </a:rPr>
              <a:t>–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y, 1) 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</a:t>
            </a:r>
            <a:r>
              <a:rPr lang="en-US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# compute steepest ascent at f(theta)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g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X.T.dot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np.sign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X.dot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(theta) </a:t>
            </a:r>
            <a:r>
              <a:rPr lang="mr-IN" dirty="0">
                <a:latin typeface="Courier" charset="0"/>
                <a:ea typeface="Courier" charset="0"/>
                <a:cs typeface="Courier" charset="0"/>
              </a:rPr>
              <a:t>–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y) )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</a:t>
            </a:r>
            <a:r>
              <a:rPr lang="en-US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# step down the gradient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theta = theta </a:t>
            </a:r>
            <a:r>
              <a:rPr lang="mr-IN" dirty="0">
                <a:latin typeface="Courier" charset="0"/>
                <a:ea typeface="Courier" charset="0"/>
                <a:cs typeface="Courier" charset="0"/>
              </a:rPr>
              <a:t>–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alpha*g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return theta, 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460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6925377" cy="1371600"/>
          </a:xfrm>
        </p:spPr>
        <p:txBody>
          <a:bodyPr>
            <a:normAutofit/>
          </a:bodyPr>
          <a:lstStyle/>
          <a:p>
            <a:r>
              <a:rPr lang="en-US" dirty="0"/>
              <a:t>Batch vs Stochastic Gradient Descent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Batch: Compute a single gradient (vector) for the entire dataset (as we did so far)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r>
              <a:rPr lang="en-US" dirty="0"/>
              <a:t>Incremental/Stochastic:</a:t>
            </a:r>
          </a:p>
          <a:p>
            <a:pPr lvl="1"/>
            <a:r>
              <a:rPr lang="en-US" dirty="0"/>
              <a:t>Do one training sample at a time, i.e., update parameters for every sample separately </a:t>
            </a:r>
          </a:p>
          <a:p>
            <a:pPr lvl="1"/>
            <a:r>
              <a:rPr lang="en-US" dirty="0"/>
              <a:t>Much faster in general, with more pathological cases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0068" y="2433186"/>
            <a:ext cx="5399638" cy="124607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3415" y="5125721"/>
            <a:ext cx="4356100" cy="16002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697581" y="6529750"/>
            <a:ext cx="29333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From: Andrew Ng, CS229 </a:t>
            </a:r>
            <a:r>
              <a:rPr lang="en-US" sz="1200">
                <a:solidFill>
                  <a:schemeClr val="tx1">
                    <a:lumMod val="65000"/>
                    <a:lumOff val="35000"/>
                  </a:schemeClr>
                </a:solidFill>
              </a:rPr>
              <a:t>Lecture Notes</a:t>
            </a:r>
          </a:p>
        </p:txBody>
      </p:sp>
    </p:spTree>
    <p:extLst>
      <p:ext uri="{BB962C8B-B14F-4D97-AF65-F5344CB8AC3E}">
        <p14:creationId xmlns:p14="http://schemas.microsoft.com/office/powerpoint/2010/main" val="3749040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620000" cy="1371600"/>
          </a:xfrm>
        </p:spPr>
        <p:txBody>
          <a:bodyPr>
            <a:normAutofit/>
          </a:bodyPr>
          <a:lstStyle/>
          <a:p>
            <a:r>
              <a:rPr lang="en-US" dirty="0"/>
              <a:t>Recall: Explicit example of stuff from NLP class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Saving the boring stuff: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𝝍</a:t>
            </a:r>
            <a:r>
              <a:rPr lang="en-US" baseline="-25000" dirty="0"/>
              <a:t>x1,</a:t>
            </a:r>
            <a:r>
              <a:rPr lang="en-US" b="0" i="1" baseline="-25000" dirty="0"/>
              <a:t>y=</a:t>
            </a:r>
            <a:r>
              <a:rPr lang="en-US" b="0" i="1" baseline="-25000" dirty="0" err="1"/>
              <a:t>hates_cats</a:t>
            </a:r>
            <a:r>
              <a:rPr lang="en-US" b="0" i="1" dirty="0"/>
              <a:t> =</a:t>
            </a:r>
            <a:r>
              <a:rPr lang="en-US" b="0" dirty="0"/>
              <a:t> -0.1; 𝝍</a:t>
            </a:r>
            <a:r>
              <a:rPr lang="en-US" baseline="-25000" dirty="0"/>
              <a:t>x1,</a:t>
            </a:r>
            <a:r>
              <a:rPr lang="en-US" b="0" i="1" baseline="-25000" dirty="0"/>
              <a:t>y=</a:t>
            </a:r>
            <a:r>
              <a:rPr lang="en-US" b="0" i="1" baseline="-25000" dirty="0" err="1"/>
              <a:t>likes_cats</a:t>
            </a:r>
            <a:r>
              <a:rPr lang="en-US" b="0" i="1" dirty="0"/>
              <a:t> =</a:t>
            </a:r>
            <a:r>
              <a:rPr lang="en-US" b="0" dirty="0"/>
              <a:t> +2.5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𝝍</a:t>
            </a:r>
            <a:r>
              <a:rPr lang="en-US" baseline="-25000" dirty="0"/>
              <a:t>x2,</a:t>
            </a:r>
            <a:r>
              <a:rPr lang="en-US" b="0" i="1" baseline="-25000" dirty="0"/>
              <a:t>y=</a:t>
            </a:r>
            <a:r>
              <a:rPr lang="en-US" b="0" i="1" baseline="-25000" dirty="0" err="1"/>
              <a:t>hates_cats</a:t>
            </a:r>
            <a:r>
              <a:rPr lang="en-US" b="0" i="1" dirty="0"/>
              <a:t> =</a:t>
            </a:r>
            <a:r>
              <a:rPr lang="en-US" b="0" dirty="0"/>
              <a:t> +1.9; 𝝍</a:t>
            </a:r>
            <a:r>
              <a:rPr lang="en-US" baseline="-25000" dirty="0"/>
              <a:t>x2,</a:t>
            </a:r>
            <a:r>
              <a:rPr lang="en-US" b="0" i="1" baseline="-25000" dirty="0"/>
              <a:t>y=</a:t>
            </a:r>
            <a:r>
              <a:rPr lang="en-US" b="0" i="1" baseline="-25000" dirty="0" err="1"/>
              <a:t>likes_cats</a:t>
            </a:r>
            <a:r>
              <a:rPr lang="en-US" b="0" i="1" dirty="0"/>
              <a:t> =</a:t>
            </a:r>
            <a:r>
              <a:rPr lang="en-US" b="0" dirty="0"/>
              <a:t> +0.5</a:t>
            </a:r>
          </a:p>
          <a:p>
            <a:r>
              <a:rPr lang="en-US" dirty="0"/>
              <a:t>We want to predict the class of each document: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Document 1: </a:t>
            </a:r>
            <a:r>
              <a:rPr lang="en-US" dirty="0" err="1"/>
              <a:t>argmax</a:t>
            </a:r>
            <a:r>
              <a:rPr lang="en-US" dirty="0"/>
              <a:t>{ </a:t>
            </a:r>
            <a:r>
              <a:rPr lang="en-US" b="0" dirty="0"/>
              <a:t>𝝍</a:t>
            </a:r>
            <a:r>
              <a:rPr lang="en-US" baseline="-25000" dirty="0"/>
              <a:t>x1,</a:t>
            </a:r>
            <a:r>
              <a:rPr lang="en-US" b="0" i="1" baseline="-25000" dirty="0"/>
              <a:t>y=</a:t>
            </a:r>
            <a:r>
              <a:rPr lang="en-US" b="0" i="1" baseline="-25000" dirty="0" err="1"/>
              <a:t>hates_cats</a:t>
            </a:r>
            <a:r>
              <a:rPr lang="en-US" b="0" i="1" dirty="0"/>
              <a:t>, </a:t>
            </a:r>
            <a:r>
              <a:rPr lang="en-US" b="0" dirty="0"/>
              <a:t>𝝍</a:t>
            </a:r>
            <a:r>
              <a:rPr lang="en-US" baseline="-25000" dirty="0"/>
              <a:t>x1,</a:t>
            </a:r>
            <a:r>
              <a:rPr lang="en-US" b="0" i="1" baseline="-25000" dirty="0"/>
              <a:t>y=</a:t>
            </a:r>
            <a:r>
              <a:rPr lang="en-US" b="0" i="1" baseline="-25000" dirty="0" err="1"/>
              <a:t>likes_cats</a:t>
            </a:r>
            <a:r>
              <a:rPr lang="en-US" b="0" i="1" dirty="0"/>
              <a:t> </a:t>
            </a:r>
            <a:r>
              <a:rPr lang="en-US" dirty="0"/>
              <a:t>}   ????????</a:t>
            </a:r>
          </a:p>
          <a:p>
            <a:r>
              <a:rPr lang="en-US" dirty="0"/>
              <a:t>Document 2: </a:t>
            </a:r>
            <a:r>
              <a:rPr lang="en-US" dirty="0" err="1"/>
              <a:t>argmax</a:t>
            </a:r>
            <a:r>
              <a:rPr lang="en-US" dirty="0"/>
              <a:t>{ </a:t>
            </a:r>
            <a:r>
              <a:rPr lang="en-US" b="0" dirty="0"/>
              <a:t>𝝍</a:t>
            </a:r>
            <a:r>
              <a:rPr lang="en-US" baseline="-25000" dirty="0"/>
              <a:t>x2,</a:t>
            </a:r>
            <a:r>
              <a:rPr lang="en-US" b="0" i="1" baseline="-25000" dirty="0"/>
              <a:t>y=</a:t>
            </a:r>
            <a:r>
              <a:rPr lang="en-US" b="0" i="1" baseline="-25000" dirty="0" err="1"/>
              <a:t>hates_cats</a:t>
            </a:r>
            <a:r>
              <a:rPr lang="en-US" b="0" i="1" dirty="0"/>
              <a:t>, </a:t>
            </a:r>
            <a:r>
              <a:rPr lang="en-US" b="0" dirty="0"/>
              <a:t>𝝍</a:t>
            </a:r>
            <a:r>
              <a:rPr lang="en-US" baseline="-25000" dirty="0"/>
              <a:t>x2,</a:t>
            </a:r>
            <a:r>
              <a:rPr lang="en-US" b="0" i="1" baseline="-25000" dirty="0"/>
              <a:t>y=</a:t>
            </a:r>
            <a:r>
              <a:rPr lang="en-US" b="0" i="1" baseline="-25000" dirty="0" err="1"/>
              <a:t>likes_cats</a:t>
            </a:r>
            <a:r>
              <a:rPr lang="en-US" b="0" i="1" dirty="0"/>
              <a:t> </a:t>
            </a:r>
            <a:r>
              <a:rPr lang="en-US" dirty="0"/>
              <a:t>}   ????????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5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329083" y="2279603"/>
            <a:ext cx="192741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Document 1: I like cats</a:t>
            </a:r>
          </a:p>
        </p:txBody>
      </p:sp>
      <p:sp>
        <p:nvSpPr>
          <p:cNvPr id="6" name="Rectangle 5"/>
          <p:cNvSpPr/>
          <p:nvPr/>
        </p:nvSpPr>
        <p:spPr>
          <a:xfrm>
            <a:off x="6329083" y="2700171"/>
            <a:ext cx="192741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Document 2: I hate cats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437" y="3617919"/>
            <a:ext cx="6596647" cy="1102783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0994" y="5816262"/>
            <a:ext cx="1292412" cy="909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484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We used a </a:t>
            </a:r>
            <a:r>
              <a:rPr lang="en-US" dirty="0">
                <a:solidFill>
                  <a:schemeClr val="tx2"/>
                </a:solidFill>
              </a:rPr>
              <a:t>linear model</a:t>
            </a:r>
            <a:r>
              <a:rPr lang="en-US" dirty="0"/>
              <a:t> to classify input documents</a:t>
            </a:r>
          </a:p>
          <a:p>
            <a:r>
              <a:rPr lang="en-US" dirty="0"/>
              <a:t>The model parameters </a:t>
            </a:r>
            <a:r>
              <a:rPr lang="el-GR" i="1" dirty="0"/>
              <a:t>θ</a:t>
            </a:r>
            <a:r>
              <a:rPr lang="en-US" dirty="0"/>
              <a:t> were given to us a priori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(John created them by hand.)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Typically, we cannot specify a model by hand.</a:t>
            </a:r>
          </a:p>
          <a:p>
            <a:r>
              <a:rPr lang="en-US" dirty="0"/>
              <a:t>Supervised </a:t>
            </a:r>
            <a:r>
              <a:rPr lang="en-US" dirty="0">
                <a:solidFill>
                  <a:schemeClr val="tx2"/>
                </a:solidFill>
              </a:rPr>
              <a:t>machine learning</a:t>
            </a:r>
            <a:r>
              <a:rPr lang="en-US" dirty="0"/>
              <a:t> provides a way to automatically infer the predictive model from labeled data.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6</a:t>
            </a:fld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385483" y="4346086"/>
            <a:ext cx="2277036" cy="1613277"/>
            <a:chOff x="385483" y="4346086"/>
            <a:chExt cx="2277036" cy="1613277"/>
          </a:xfrm>
        </p:grpSpPr>
        <p:sp>
          <p:nvSpPr>
            <p:cNvPr id="5" name="TextBox 4"/>
            <p:cNvSpPr txBox="1"/>
            <p:nvPr/>
          </p:nvSpPr>
          <p:spPr>
            <a:xfrm>
              <a:off x="385484" y="4346086"/>
              <a:ext cx="22770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Training Data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85483" y="4759034"/>
              <a:ext cx="227703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(x</a:t>
              </a:r>
              <a:r>
                <a:rPr lang="en-US" baseline="30000" dirty="0"/>
                <a:t>(1)</a:t>
              </a:r>
              <a:r>
                <a:rPr lang="en-US" dirty="0"/>
                <a:t>, y</a:t>
              </a:r>
              <a:r>
                <a:rPr lang="en-US" baseline="30000" dirty="0"/>
                <a:t>(1)</a:t>
              </a:r>
              <a:r>
                <a:rPr lang="en-US" dirty="0"/>
                <a:t>)</a:t>
              </a:r>
            </a:p>
            <a:p>
              <a:pPr algn="ctr"/>
              <a:r>
                <a:rPr lang="en-US" dirty="0"/>
                <a:t>(x</a:t>
              </a:r>
              <a:r>
                <a:rPr lang="en-US" baseline="30000" dirty="0"/>
                <a:t>(2)</a:t>
              </a:r>
              <a:r>
                <a:rPr lang="en-US" dirty="0"/>
                <a:t>, y</a:t>
              </a:r>
              <a:r>
                <a:rPr lang="en-US" baseline="30000" dirty="0"/>
                <a:t>(2)</a:t>
              </a:r>
              <a:r>
                <a:rPr lang="en-US" dirty="0"/>
                <a:t>)</a:t>
              </a:r>
            </a:p>
            <a:p>
              <a:pPr algn="ctr"/>
              <a:r>
                <a:rPr lang="en-US" dirty="0"/>
                <a:t>(x</a:t>
              </a:r>
              <a:r>
                <a:rPr lang="en-US" baseline="30000" dirty="0"/>
                <a:t>(3)</a:t>
              </a:r>
              <a:r>
                <a:rPr lang="en-US" dirty="0"/>
                <a:t>, y</a:t>
              </a:r>
              <a:r>
                <a:rPr lang="en-US" baseline="30000" dirty="0"/>
                <a:t>(3)</a:t>
              </a:r>
              <a:r>
                <a:rPr lang="en-US" dirty="0"/>
                <a:t>)</a:t>
              </a:r>
            </a:p>
            <a:p>
              <a:pPr algn="ctr"/>
              <a:r>
                <a:rPr lang="mr-IN" dirty="0"/>
                <a:t>…</a:t>
              </a:r>
              <a:endParaRPr lang="en-US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3213335" y="4346086"/>
            <a:ext cx="2277035" cy="1292662"/>
            <a:chOff x="3213335" y="4346086"/>
            <a:chExt cx="2277035" cy="1292662"/>
          </a:xfrm>
        </p:grpSpPr>
        <p:sp>
          <p:nvSpPr>
            <p:cNvPr id="6" name="TextBox 5"/>
            <p:cNvSpPr txBox="1"/>
            <p:nvPr/>
          </p:nvSpPr>
          <p:spPr>
            <a:xfrm>
              <a:off x="3213335" y="4346086"/>
              <a:ext cx="22770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ML Algorithm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213335" y="4715418"/>
              <a:ext cx="227703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dirty="0"/>
            </a:p>
            <a:p>
              <a:pPr algn="ctr"/>
              <a:r>
                <a:rPr lang="en-US" dirty="0"/>
                <a:t>Hypothesis function</a:t>
              </a:r>
            </a:p>
            <a:p>
              <a:pPr algn="ctr"/>
              <a:r>
                <a:rPr lang="en-US" dirty="0"/>
                <a:t>y</a:t>
              </a:r>
              <a:r>
                <a:rPr lang="en-US" baseline="30000" dirty="0"/>
                <a:t>(</a:t>
              </a:r>
              <a:r>
                <a:rPr lang="en-US" baseline="30000" dirty="0" err="1"/>
                <a:t>i</a:t>
              </a:r>
              <a:r>
                <a:rPr lang="en-US" baseline="30000" dirty="0"/>
                <a:t>)</a:t>
              </a:r>
              <a:r>
                <a:rPr lang="en-US" dirty="0"/>
                <a:t> = h(x</a:t>
              </a:r>
              <a:r>
                <a:rPr lang="en-US" baseline="30000" dirty="0"/>
                <a:t>(</a:t>
              </a:r>
              <a:r>
                <a:rPr lang="en-US" baseline="30000" dirty="0" err="1"/>
                <a:t>i</a:t>
              </a:r>
              <a:r>
                <a:rPr lang="en-US" baseline="30000" dirty="0"/>
                <a:t>)</a:t>
              </a:r>
              <a:r>
                <a:rPr lang="en-US" dirty="0"/>
                <a:t>)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6041185" y="4346086"/>
            <a:ext cx="2277036" cy="1292662"/>
            <a:chOff x="6041185" y="4346086"/>
            <a:chExt cx="2277036" cy="1292662"/>
          </a:xfrm>
        </p:grpSpPr>
        <p:sp>
          <p:nvSpPr>
            <p:cNvPr id="7" name="TextBox 6"/>
            <p:cNvSpPr txBox="1"/>
            <p:nvPr/>
          </p:nvSpPr>
          <p:spPr>
            <a:xfrm>
              <a:off x="6041186" y="4346086"/>
              <a:ext cx="22770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Predictions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041185" y="4715418"/>
              <a:ext cx="227703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dirty="0"/>
            </a:p>
            <a:p>
              <a:pPr algn="ctr"/>
              <a:r>
                <a:rPr lang="en-US" dirty="0"/>
                <a:t>New example </a:t>
              </a:r>
              <a:r>
                <a:rPr lang="en-US" i="1" dirty="0"/>
                <a:t>x</a:t>
              </a:r>
            </a:p>
            <a:p>
              <a:pPr algn="ctr"/>
              <a:r>
                <a:rPr lang="en-US" dirty="0"/>
                <a:t>y = h(x)</a:t>
              </a:r>
            </a:p>
          </p:txBody>
        </p:sp>
      </p:grpSp>
      <p:sp>
        <p:nvSpPr>
          <p:cNvPr id="14" name="Right Arrow 13"/>
          <p:cNvSpPr/>
          <p:nvPr/>
        </p:nvSpPr>
        <p:spPr>
          <a:xfrm>
            <a:off x="2662518" y="4930588"/>
            <a:ext cx="295835" cy="42861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/>
          <p:cNvSpPr/>
          <p:nvPr/>
        </p:nvSpPr>
        <p:spPr>
          <a:xfrm>
            <a:off x="5745352" y="4930588"/>
            <a:ext cx="295835" cy="42861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71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4" grpId="0" animBg="1"/>
      <p:bldP spid="1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Terminology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Input features: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Outputs:</a:t>
            </a:r>
          </a:p>
          <a:p>
            <a:r>
              <a:rPr lang="en-US" b="0" i="1" dirty="0"/>
              <a:t>		y</a:t>
            </a:r>
            <a:r>
              <a:rPr lang="en-US" b="0" i="1" baseline="30000" dirty="0"/>
              <a:t>(</a:t>
            </a:r>
            <a:r>
              <a:rPr lang="en-US" b="0" i="1" baseline="30000" dirty="0" err="1"/>
              <a:t>i</a:t>
            </a:r>
            <a:r>
              <a:rPr lang="en-US" b="0" i="1" baseline="30000" dirty="0"/>
              <a:t>)</a:t>
            </a:r>
            <a:r>
              <a:rPr lang="en-US" b="0" dirty="0"/>
              <a:t> ∈ {0, 1} = { </a:t>
            </a:r>
            <a:r>
              <a:rPr lang="en-US" b="0" dirty="0" err="1"/>
              <a:t>hates_cats</a:t>
            </a:r>
            <a:r>
              <a:rPr lang="en-US" b="0" dirty="0"/>
              <a:t>, </a:t>
            </a:r>
            <a:r>
              <a:rPr lang="en-US" b="0" dirty="0" err="1"/>
              <a:t>likes_cats</a:t>
            </a:r>
            <a:r>
              <a:rPr lang="en-US" b="0" dirty="0"/>
              <a:t> }</a:t>
            </a:r>
          </a:p>
          <a:p>
            <a:endParaRPr lang="en-US" b="0" dirty="0"/>
          </a:p>
          <a:p>
            <a:r>
              <a:rPr lang="en-US" dirty="0"/>
              <a:t>Model parameters: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3834" y="1680884"/>
            <a:ext cx="3543300" cy="457200"/>
          </a:xfrm>
          <a:prstGeom prst="rect">
            <a:avLst/>
          </a:prstGeom>
        </p:spPr>
      </p:pic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0327350"/>
              </p:ext>
            </p:extLst>
          </p:nvPr>
        </p:nvGraphicFramePr>
        <p:xfrm>
          <a:off x="3038755" y="2205005"/>
          <a:ext cx="2032000" cy="1221009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50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84409">
                <a:tc>
                  <a:txBody>
                    <a:bodyPr/>
                    <a:lstStyle/>
                    <a:p>
                      <a:r>
                        <a:rPr lang="en-US" sz="1200" dirty="0"/>
                        <a:t>I</a:t>
                      </a:r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like</a:t>
                      </a:r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hate</a:t>
                      </a:r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cats</a:t>
                      </a:r>
                    </a:p>
                  </a:txBody>
                  <a:tcPr vert="vert27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7293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1514755" y="2706053"/>
            <a:ext cx="1456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x</a:t>
            </a:r>
            <a:r>
              <a:rPr lang="en-US" baseline="30000" dirty="0"/>
              <a:t>(1)T</a:t>
            </a:r>
            <a:r>
              <a:rPr lang="en-US" dirty="0"/>
              <a:t> =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514755" y="3070674"/>
            <a:ext cx="1456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x</a:t>
            </a:r>
            <a:r>
              <a:rPr lang="en-US" baseline="30000" dirty="0"/>
              <a:t>(2)T</a:t>
            </a:r>
            <a:r>
              <a:rPr lang="en-US" dirty="0"/>
              <a:t> =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3902" y="3819566"/>
            <a:ext cx="3314700" cy="508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1755" y="5198407"/>
            <a:ext cx="1143000" cy="495300"/>
          </a:xfrm>
          <a:prstGeom prst="rect">
            <a:avLst/>
          </a:prstGeom>
        </p:spPr>
      </p:pic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6531874"/>
              </p:ext>
            </p:extLst>
          </p:nvPr>
        </p:nvGraphicFramePr>
        <p:xfrm>
          <a:off x="2889847" y="5719703"/>
          <a:ext cx="5439582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043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43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43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43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0439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0439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0439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0439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0439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-98609" y="5735318"/>
            <a:ext cx="29884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l-GR" i="1" dirty="0"/>
              <a:t>θ</a:t>
            </a:r>
            <a:r>
              <a:rPr lang="en-US" baseline="30000" dirty="0"/>
              <a:t> T</a:t>
            </a:r>
            <a:r>
              <a:rPr lang="en-US" i="1" dirty="0"/>
              <a:t> =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773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/>
      <p:bldP spid="9" grpId="0"/>
      <p:bldP spid="1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Terminology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Hypothesis function: </a:t>
            </a:r>
          </a:p>
          <a:p>
            <a:r>
              <a:rPr lang="en-US" dirty="0"/>
              <a:t>E.g., linear classifiers predict outputs using: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Loss function: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Measures difference between a prediction and the true output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E.g., squared loss: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E.g., hinge loss:  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4456" y="1716742"/>
            <a:ext cx="1866900" cy="482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8598" y="2525947"/>
            <a:ext cx="4178300" cy="1041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74156" y="3893952"/>
            <a:ext cx="2171700" cy="5207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3148" y="4759186"/>
            <a:ext cx="2933700" cy="5715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15470" y="5291934"/>
            <a:ext cx="3809920" cy="398212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3118598" y="5690146"/>
            <a:ext cx="5168900" cy="941298"/>
            <a:chOff x="3118598" y="5690146"/>
            <a:chExt cx="5168900" cy="941298"/>
          </a:xfrm>
        </p:grpSpPr>
        <p:sp>
          <p:nvSpPr>
            <p:cNvPr id="11" name="TextBox 10"/>
            <p:cNvSpPr txBox="1"/>
            <p:nvPr/>
          </p:nvSpPr>
          <p:spPr>
            <a:xfrm>
              <a:off x="3118598" y="5985113"/>
              <a:ext cx="289335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Output </a:t>
              </a:r>
              <a:r>
                <a:rPr lang="en-US" i="1" dirty="0"/>
                <a:t>t</a:t>
              </a:r>
              <a:r>
                <a:rPr lang="en-US" dirty="0"/>
                <a:t> = {-1,+1} based on -1 or +1 class label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306298" y="5985113"/>
              <a:ext cx="1981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Classifier score </a:t>
              </a:r>
              <a:r>
                <a:rPr lang="en-US" i="1" dirty="0"/>
                <a:t>y</a:t>
              </a:r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 flipV="1">
              <a:off x="5534526" y="5690146"/>
              <a:ext cx="288758" cy="29496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>
              <a:stCxn id="12" idx="0"/>
            </p:cNvCxnSpPr>
            <p:nvPr/>
          </p:nvCxnSpPr>
          <p:spPr>
            <a:xfrm flipH="1" flipV="1">
              <a:off x="6478307" y="5766346"/>
              <a:ext cx="818591" cy="21876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54954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620000" cy="1371600"/>
          </a:xfrm>
        </p:spPr>
        <p:txBody>
          <a:bodyPr/>
          <a:lstStyle/>
          <a:p>
            <a:r>
              <a:rPr lang="en-US" dirty="0"/>
              <a:t>The canonical Machine learning 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At the end of the day, we want to learn a hypothesis function that predicts the actual outputs well.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811" y="3446321"/>
            <a:ext cx="7835491" cy="1555984"/>
          </a:xfrm>
          <a:prstGeom prst="rect">
            <a:avLst/>
          </a:prstGeom>
        </p:spPr>
      </p:pic>
      <p:grpSp>
        <p:nvGrpSpPr>
          <p:cNvPr id="20" name="Group 19"/>
          <p:cNvGrpSpPr/>
          <p:nvPr/>
        </p:nvGrpSpPr>
        <p:grpSpPr>
          <a:xfrm>
            <a:off x="3810189" y="4556502"/>
            <a:ext cx="3053166" cy="1534845"/>
            <a:chOff x="3810189" y="4556502"/>
            <a:chExt cx="3053166" cy="1534845"/>
          </a:xfrm>
        </p:grpSpPr>
        <p:cxnSp>
          <p:nvCxnSpPr>
            <p:cNvPr id="7" name="Straight Arrow Connector 6"/>
            <p:cNvCxnSpPr/>
            <p:nvPr/>
          </p:nvCxnSpPr>
          <p:spPr>
            <a:xfrm flipH="1" flipV="1">
              <a:off x="5036949" y="4556502"/>
              <a:ext cx="185980" cy="85369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3810189" y="5445016"/>
              <a:ext cx="305316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5"/>
                  </a:solidFill>
                </a:rPr>
                <a:t>Given an hypothesis function and loss function</a:t>
              </a: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972213" y="4556502"/>
            <a:ext cx="2087526" cy="1211679"/>
            <a:chOff x="972213" y="4556502"/>
            <a:chExt cx="2087526" cy="1211679"/>
          </a:xfrm>
        </p:grpSpPr>
        <p:cxnSp>
          <p:nvCxnSpPr>
            <p:cNvPr id="10" name="Straight Arrow Connector 9"/>
            <p:cNvCxnSpPr/>
            <p:nvPr/>
          </p:nvCxnSpPr>
          <p:spPr>
            <a:xfrm flipV="1">
              <a:off x="2693022" y="4556502"/>
              <a:ext cx="366717" cy="63926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972213" y="5121850"/>
              <a:ext cx="205075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Over all possible parameterizations 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4176906" y="2423091"/>
            <a:ext cx="2141048" cy="1046139"/>
            <a:chOff x="4176906" y="2423091"/>
            <a:chExt cx="2141048" cy="1046139"/>
          </a:xfrm>
        </p:grpSpPr>
        <p:cxnSp>
          <p:nvCxnSpPr>
            <p:cNvPr id="13" name="Straight Arrow Connector 12"/>
            <p:cNvCxnSpPr/>
            <p:nvPr/>
          </p:nvCxnSpPr>
          <p:spPr>
            <a:xfrm flipH="1">
              <a:off x="4176906" y="3038426"/>
              <a:ext cx="224613" cy="43080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4267200" y="2423091"/>
              <a:ext cx="205075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</a:rPr>
                <a:t>And over all your training data*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223814" y="2879375"/>
            <a:ext cx="3197324" cy="1022313"/>
            <a:chOff x="223814" y="2879375"/>
            <a:chExt cx="3197324" cy="1022313"/>
          </a:xfrm>
        </p:grpSpPr>
        <p:cxnSp>
          <p:nvCxnSpPr>
            <p:cNvPr id="16" name="Straight Arrow Connector 15"/>
            <p:cNvCxnSpPr/>
            <p:nvPr/>
          </p:nvCxnSpPr>
          <p:spPr>
            <a:xfrm>
              <a:off x="1317356" y="3469230"/>
              <a:ext cx="113768" cy="43245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223814" y="2879375"/>
              <a:ext cx="319732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3"/>
                  </a:solidFill>
                </a:rPr>
                <a:t>Choose the parameterization that minimizes loss!</a:t>
              </a: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64773693-6CD3-7B43-A1A4-CD4B353BC227}"/>
              </a:ext>
            </a:extLst>
          </p:cNvPr>
          <p:cNvSpPr txBox="1"/>
          <p:nvPr/>
        </p:nvSpPr>
        <p:spPr>
          <a:xfrm>
            <a:off x="223814" y="6534058"/>
            <a:ext cx="83274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chemeClr val="accent4"/>
                </a:solidFill>
              </a:rPr>
              <a:t>*Not actually what we want – want it over the world of inputs – will discuss later …</a:t>
            </a:r>
          </a:p>
        </p:txBody>
      </p:sp>
    </p:spTree>
    <p:extLst>
      <p:ext uri="{BB962C8B-B14F-4D97-AF65-F5344CB8AC3E}">
        <p14:creationId xmlns:p14="http://schemas.microsoft.com/office/powerpoint/2010/main" val="266905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3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ssential">
  <a:themeElements>
    <a:clrScheme name="Essent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Essentia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sential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Essential.thmx</Template>
  <TotalTime>25515</TotalTime>
  <Words>2508</Words>
  <Application>Microsoft Macintosh PowerPoint</Application>
  <PresentationFormat>On-screen Show (4:3)</PresentationFormat>
  <Paragraphs>460</Paragraphs>
  <Slides>42</Slides>
  <Notes>9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8" baseType="lpstr">
      <vt:lpstr>Arial</vt:lpstr>
      <vt:lpstr>Arial Black</vt:lpstr>
      <vt:lpstr>Calibri</vt:lpstr>
      <vt:lpstr>Courier</vt:lpstr>
      <vt:lpstr>Essential</vt:lpstr>
      <vt:lpstr>Graph</vt:lpstr>
      <vt:lpstr>Introduction to  Data Science</vt:lpstr>
      <vt:lpstr>Today’s Lecture</vt:lpstr>
      <vt:lpstr>Today’s lecture</vt:lpstr>
      <vt:lpstr>Recall: Explicit example of stuff from NLP class</vt:lpstr>
      <vt:lpstr>Recall: Explicit example of stuff from NLP class</vt:lpstr>
      <vt:lpstr>Machine learning</vt:lpstr>
      <vt:lpstr>Terminology</vt:lpstr>
      <vt:lpstr>Terminology</vt:lpstr>
      <vt:lpstr>The canonical Machine learning problem</vt:lpstr>
      <vt:lpstr>How do I machine learn?</vt:lpstr>
      <vt:lpstr>Aside: Loss functions</vt:lpstr>
      <vt:lpstr>Quick aside about loss functions</vt:lpstr>
      <vt:lpstr>Minimizing 0/1 loss in a single dimension</vt:lpstr>
      <vt:lpstr>Minimizing 0/1 loss over all θ</vt:lpstr>
      <vt:lpstr>Desirable properties</vt:lpstr>
      <vt:lpstr>Convex functions</vt:lpstr>
      <vt:lpstr>Surrogate loss functions</vt:lpstr>
      <vt:lpstr>Surrogate loss functions</vt:lpstr>
      <vt:lpstr>Surrogate loss functions</vt:lpstr>
      <vt:lpstr>Some ML algorithms</vt:lpstr>
      <vt:lpstr>PowerPoint Presentation</vt:lpstr>
      <vt:lpstr>Recall: Linear Regression</vt:lpstr>
      <vt:lpstr>Linear regression as Machine Learning</vt:lpstr>
      <vt:lpstr>Linear regression as Machine Learning</vt:lpstr>
      <vt:lpstr>Gradients</vt:lpstr>
      <vt:lpstr>Gradients</vt:lpstr>
      <vt:lpstr>Gradients</vt:lpstr>
      <vt:lpstr>Least squares</vt:lpstr>
      <vt:lpstr>Least Squares</vt:lpstr>
      <vt:lpstr>ML in Python</vt:lpstr>
      <vt:lpstr>Least Squares in Python</vt:lpstr>
      <vt:lpstr>Next, or Next Class: (Stochastic)  Gradient Descent</vt:lpstr>
      <vt:lpstr>Today: Gradient Descent</vt:lpstr>
      <vt:lpstr>Gradient descent</vt:lpstr>
      <vt:lpstr>Gradient Descent</vt:lpstr>
      <vt:lpstr>Example</vt:lpstr>
      <vt:lpstr>Gradient Descent for OLS</vt:lpstr>
      <vt:lpstr>Gradient descent in Pure(-ish) python</vt:lpstr>
      <vt:lpstr>Plotting Loss over time</vt:lpstr>
      <vt:lpstr>Iterative vs analytic solutions</vt:lpstr>
      <vt:lpstr>Least Absolute Deviations</vt:lpstr>
      <vt:lpstr>Batch vs Stochastic Gradient Descent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Kidney Exchange at CMU</dc:title>
  <dc:creator>John Dickerson</dc:creator>
  <cp:lastModifiedBy>John Dickerson</cp:lastModifiedBy>
  <cp:revision>3449</cp:revision>
  <cp:lastPrinted>2017-03-09T05:49:54Z</cp:lastPrinted>
  <dcterms:created xsi:type="dcterms:W3CDTF">2013-03-05T15:39:19Z</dcterms:created>
  <dcterms:modified xsi:type="dcterms:W3CDTF">2019-10-17T16:37:38Z</dcterms:modified>
</cp:coreProperties>
</file>